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notesSlides/notesSlide2.xml" ContentType="application/vnd.openxmlformats-officedocument.presentationml.notesSlide+xml"/>
  <Override PartName="/ppt/tags/tag6.xml" ContentType="application/vnd.openxmlformats-officedocument.presentationml.tags+xml"/>
  <Override PartName="/ppt/notesSlides/notesSlide3.xml" ContentType="application/vnd.openxmlformats-officedocument.presentationml.notesSlide+xml"/>
  <Override PartName="/ppt/tags/tag7.xml" ContentType="application/vnd.openxmlformats-officedocument.presentationml.tags+xml"/>
  <Override PartName="/ppt/notesSlides/notesSlide4.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notesSlides/notesSlide5.xml" ContentType="application/vnd.openxmlformats-officedocument.presentationml.notesSlide+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notesSlides/notesSlide6.xml" ContentType="application/vnd.openxmlformats-officedocument.presentationml.notesSlide+xml"/>
  <Override PartName="/ppt/tags/tag14.xml" ContentType="application/vnd.openxmlformats-officedocument.presentationml.tags+xml"/>
  <Override PartName="/ppt/tags/tag15.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760" r:id="rId4"/>
    <p:sldMasterId id="2147483779" r:id="rId5"/>
  </p:sldMasterIdLst>
  <p:notesMasterIdLst>
    <p:notesMasterId r:id="rId52"/>
  </p:notesMasterIdLst>
  <p:handoutMasterIdLst>
    <p:handoutMasterId r:id="rId53"/>
  </p:handoutMasterIdLst>
  <p:sldIdLst>
    <p:sldId id="341" r:id="rId6"/>
    <p:sldId id="293" r:id="rId7"/>
    <p:sldId id="257" r:id="rId8"/>
    <p:sldId id="339" r:id="rId9"/>
    <p:sldId id="262" r:id="rId10"/>
    <p:sldId id="258" r:id="rId11"/>
    <p:sldId id="296" r:id="rId12"/>
    <p:sldId id="263" r:id="rId13"/>
    <p:sldId id="264" r:id="rId14"/>
    <p:sldId id="301" r:id="rId15"/>
    <p:sldId id="303" r:id="rId16"/>
    <p:sldId id="304" r:id="rId17"/>
    <p:sldId id="305" r:id="rId18"/>
    <p:sldId id="306" r:id="rId19"/>
    <p:sldId id="307" r:id="rId20"/>
    <p:sldId id="308" r:id="rId21"/>
    <p:sldId id="309" r:id="rId22"/>
    <p:sldId id="310" r:id="rId23"/>
    <p:sldId id="311" r:id="rId24"/>
    <p:sldId id="312" r:id="rId25"/>
    <p:sldId id="313" r:id="rId26"/>
    <p:sldId id="314" r:id="rId27"/>
    <p:sldId id="315" r:id="rId28"/>
    <p:sldId id="316" r:id="rId29"/>
    <p:sldId id="317" r:id="rId30"/>
    <p:sldId id="318" r:id="rId31"/>
    <p:sldId id="319" r:id="rId32"/>
    <p:sldId id="320" r:id="rId33"/>
    <p:sldId id="321" r:id="rId34"/>
    <p:sldId id="322" r:id="rId35"/>
    <p:sldId id="323" r:id="rId36"/>
    <p:sldId id="324" r:id="rId37"/>
    <p:sldId id="325" r:id="rId38"/>
    <p:sldId id="326" r:id="rId39"/>
    <p:sldId id="327" r:id="rId40"/>
    <p:sldId id="328" r:id="rId41"/>
    <p:sldId id="329" r:id="rId42"/>
    <p:sldId id="330" r:id="rId43"/>
    <p:sldId id="331" r:id="rId44"/>
    <p:sldId id="332" r:id="rId45"/>
    <p:sldId id="333" r:id="rId46"/>
    <p:sldId id="334" r:id="rId47"/>
    <p:sldId id="335" r:id="rId48"/>
    <p:sldId id="336" r:id="rId49"/>
    <p:sldId id="337" r:id="rId50"/>
    <p:sldId id="338" r:id="rId51"/>
  </p:sldIdLst>
  <p:sldSz cx="12188825" cy="6858000"/>
  <p:notesSz cx="6858000" cy="9296400"/>
  <p:embeddedFontLst>
    <p:embeddedFont>
      <p:font typeface="Calibri" pitchFamily="34" charset="0"/>
      <p:regular r:id="rId54"/>
      <p:bold r:id="rId55"/>
      <p:italic r:id="rId56"/>
      <p:boldItalic r:id="rId57"/>
    </p:embeddedFont>
    <p:embeddedFont>
      <p:font typeface="Segoe UI Light" pitchFamily="34" charset="0"/>
      <p:regular r:id="rId58"/>
    </p:embeddedFont>
    <p:embeddedFont>
      <p:font typeface="Segoe UI" pitchFamily="34" charset="0"/>
      <p:regular r:id="rId59"/>
      <p:bold r:id="rId60"/>
      <p:italic r:id="rId61"/>
      <p:boldItalic r:id="rId62"/>
    </p:embeddedFont>
    <p:embeddedFont>
      <p:font typeface="Consolas" pitchFamily="49" charset="0"/>
      <p:regular r:id="rId63"/>
      <p:bold r:id="rId64"/>
      <p:italic r:id="rId65"/>
      <p:boldItalic r:id="rId66"/>
    </p:embeddedFont>
    <p:embeddedFont>
      <p:font typeface="Segoe Light" pitchFamily="34" charset="0"/>
      <p:regular r:id="rId67"/>
      <p:italic r:id="rId68"/>
    </p:embeddedFont>
  </p:embeddedFontLst>
  <p:custDataLst>
    <p:tags r:id="rId69"/>
  </p:custDataLst>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James Senior" initials="J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95959"/>
    <a:srgbClr val="6F6F6F"/>
    <a:srgbClr val="303030"/>
    <a:srgbClr val="47474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247" autoAdjust="0"/>
    <p:restoredTop sz="91608" autoAdjust="0"/>
  </p:normalViewPr>
  <p:slideViewPr>
    <p:cSldViewPr snapToGrid="0" snapToObjects="1">
      <p:cViewPr>
        <p:scale>
          <a:sx n="85" d="100"/>
          <a:sy n="85" d="100"/>
        </p:scale>
        <p:origin x="-918" y="-174"/>
      </p:cViewPr>
      <p:guideLst>
        <p:guide orient="horz" pos="895"/>
        <p:guide orient="horz" pos="719"/>
        <p:guide orient="horz" pos="4166"/>
        <p:guide orient="horz" pos="3937"/>
        <p:guide orient="horz" pos="1068"/>
        <p:guide pos="326"/>
        <p:guide pos="7355"/>
      </p:guideLst>
    </p:cSldViewPr>
  </p:slideViewPr>
  <p:notesTextViewPr>
    <p:cViewPr>
      <p:scale>
        <a:sx n="100" d="100"/>
        <a:sy n="100" d="100"/>
      </p:scale>
      <p:origin x="0" y="0"/>
    </p:cViewPr>
  </p:notesTextViewPr>
  <p:sorterViewPr>
    <p:cViewPr>
      <p:scale>
        <a:sx n="60" d="100"/>
        <a:sy n="60" d="100"/>
      </p:scale>
      <p:origin x="0" y="2838"/>
    </p:cViewPr>
  </p:sorterViewPr>
  <p:notesViewPr>
    <p:cSldViewPr snapToGrid="0" snapToObjects="1" showGuides="1">
      <p:cViewPr varScale="1">
        <p:scale>
          <a:sx n="78" d="100"/>
          <a:sy n="78" d="100"/>
        </p:scale>
        <p:origin x="-2622" y="-102"/>
      </p:cViewPr>
      <p:guideLst>
        <p:guide orient="horz" pos="2928"/>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font" Target="fonts/font2.fntdata"/><Relationship Id="rId63" Type="http://schemas.openxmlformats.org/officeDocument/2006/relationships/font" Target="fonts/font10.fntdata"/><Relationship Id="rId68" Type="http://schemas.openxmlformats.org/officeDocument/2006/relationships/font" Target="fonts/font15.fntdata"/><Relationship Id="rId7" Type="http://schemas.openxmlformats.org/officeDocument/2006/relationships/slide" Target="slides/slide2.xml"/><Relationship Id="rId71"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handoutMaster" Target="handoutMasters/handoutMaster1.xml"/><Relationship Id="rId58" Type="http://schemas.openxmlformats.org/officeDocument/2006/relationships/font" Target="fonts/font5.fntdata"/><Relationship Id="rId66" Type="http://schemas.openxmlformats.org/officeDocument/2006/relationships/font" Target="fonts/font13.fntdata"/><Relationship Id="rId74"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font" Target="fonts/font4.fntdata"/><Relationship Id="rId61" Type="http://schemas.openxmlformats.org/officeDocument/2006/relationships/font" Target="fonts/font8.fntdata"/><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notesMaster" Target="notesMasters/notesMaster1.xml"/><Relationship Id="rId60" Type="http://schemas.openxmlformats.org/officeDocument/2006/relationships/font" Target="fonts/font7.fntdata"/><Relationship Id="rId65" Type="http://schemas.openxmlformats.org/officeDocument/2006/relationships/font" Target="fonts/font12.fntdata"/><Relationship Id="rId73"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font" Target="fonts/font3.fntdata"/><Relationship Id="rId64" Type="http://schemas.openxmlformats.org/officeDocument/2006/relationships/font" Target="fonts/font11.fntdata"/><Relationship Id="rId69" Type="http://schemas.openxmlformats.org/officeDocument/2006/relationships/tags" Target="tags/tag1.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font" Target="fonts/font6.fntdata"/><Relationship Id="rId67" Type="http://schemas.openxmlformats.org/officeDocument/2006/relationships/font" Target="fonts/font14.fntdata"/><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font" Target="fonts/font1.fntdata"/><Relationship Id="rId62" Type="http://schemas.openxmlformats.org/officeDocument/2006/relationships/font" Target="fonts/font9.fntdata"/><Relationship Id="rId70"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2.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65138"/>
          </a:xfrm>
          <a:prstGeom prst="rect">
            <a:avLst/>
          </a:prstGeom>
        </p:spPr>
        <p:txBody>
          <a:bodyPr vert="horz" lIns="91440" tIns="45720" rIns="91440" bIns="45720" rtlCol="0"/>
          <a:lstStyle>
            <a:lvl1pPr algn="l">
              <a:defRPr sz="1200"/>
            </a:lvl1pPr>
          </a:lstStyle>
          <a:p>
            <a:r>
              <a:rPr lang="en-US" dirty="0" smtClean="0">
                <a:latin typeface="Segoe UI" pitchFamily="34" charset="0"/>
              </a:rPr>
              <a:t>Windows Azure Overview</a:t>
            </a:r>
            <a:endParaRPr lang="en-US" dirty="0">
              <a:latin typeface="Segoe UI" pitchFamily="34" charset="0"/>
            </a:endParaRPr>
          </a:p>
        </p:txBody>
      </p:sp>
      <p:sp>
        <p:nvSpPr>
          <p:cNvPr id="3" name="Date Placeholder 2"/>
          <p:cNvSpPr>
            <a:spLocks noGrp="1"/>
          </p:cNvSpPr>
          <p:nvPr>
            <p:ph type="dt" sz="quarter" idx="1"/>
          </p:nvPr>
        </p:nvSpPr>
        <p:spPr>
          <a:xfrm>
            <a:off x="3884613" y="0"/>
            <a:ext cx="2971800" cy="465138"/>
          </a:xfrm>
          <a:prstGeom prst="rect">
            <a:avLst/>
          </a:prstGeom>
        </p:spPr>
        <p:txBody>
          <a:bodyPr vert="horz" lIns="91440" tIns="45720" rIns="91440" bIns="45720" rtlCol="0"/>
          <a:lstStyle>
            <a:lvl1pPr algn="r">
              <a:defRPr sz="1200"/>
            </a:lvl1pPr>
          </a:lstStyle>
          <a:p>
            <a:fld id="{126C4AC0-4315-44D1-8268-F58D6F432E18}" type="datetimeFigureOut">
              <a:rPr lang="en-US" smtClean="0">
                <a:latin typeface="Segoe UI" pitchFamily="34" charset="0"/>
              </a:rPr>
              <a:t>4/26/2012</a:t>
            </a:fld>
            <a:endParaRPr lang="en-US" dirty="0">
              <a:latin typeface="Segoe UI" pitchFamily="34" charset="0"/>
            </a:endParaRPr>
          </a:p>
        </p:txBody>
      </p:sp>
      <p:sp>
        <p:nvSpPr>
          <p:cNvPr id="4" name="Footer Placeholder 3"/>
          <p:cNvSpPr>
            <a:spLocks noGrp="1"/>
          </p:cNvSpPr>
          <p:nvPr>
            <p:ph type="ftr" sz="quarter" idx="2"/>
          </p:nvPr>
        </p:nvSpPr>
        <p:spPr>
          <a:xfrm>
            <a:off x="0" y="8829675"/>
            <a:ext cx="2971800" cy="465138"/>
          </a:xfrm>
          <a:prstGeom prst="rect">
            <a:avLst/>
          </a:prstGeom>
        </p:spPr>
        <p:txBody>
          <a:bodyPr vert="horz" lIns="91440" tIns="45720" rIns="91440" bIns="45720" rtlCol="0" anchor="b"/>
          <a:lstStyle>
            <a:lvl1pPr algn="l">
              <a:defRPr sz="1200"/>
            </a:lvl1pPr>
          </a:lstStyle>
          <a:p>
            <a:endParaRPr lang="en-US" dirty="0">
              <a:latin typeface="Segoe UI" pitchFamily="34" charset="0"/>
            </a:endParaRPr>
          </a:p>
        </p:txBody>
      </p:sp>
      <p:sp>
        <p:nvSpPr>
          <p:cNvPr id="5" name="Slide Number Placeholder 4"/>
          <p:cNvSpPr>
            <a:spLocks noGrp="1"/>
          </p:cNvSpPr>
          <p:nvPr>
            <p:ph type="sldNum" sz="quarter" idx="3"/>
          </p:nvPr>
        </p:nvSpPr>
        <p:spPr>
          <a:xfrm>
            <a:off x="3884613" y="8829675"/>
            <a:ext cx="2971800" cy="465138"/>
          </a:xfrm>
          <a:prstGeom prst="rect">
            <a:avLst/>
          </a:prstGeom>
        </p:spPr>
        <p:txBody>
          <a:bodyPr vert="horz" lIns="91440" tIns="45720" rIns="91440" bIns="45720" rtlCol="0" anchor="b"/>
          <a:lstStyle>
            <a:lvl1pPr algn="r">
              <a:defRPr sz="1200"/>
            </a:lvl1pPr>
          </a:lstStyle>
          <a:p>
            <a:fld id="{FF899423-EDC2-457D-B42B-E8AC52DB47D2}"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115013000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64820"/>
          </a:xfrm>
          <a:prstGeom prst="rect">
            <a:avLst/>
          </a:prstGeom>
        </p:spPr>
        <p:txBody>
          <a:bodyPr vert="horz" lIns="91440" tIns="45720" rIns="91440" bIns="45720" rtlCol="0"/>
          <a:lstStyle>
            <a:lvl1pPr algn="l">
              <a:defRPr sz="1200">
                <a:latin typeface="Segoe UI" pitchFamily="34" charset="0"/>
              </a:defRPr>
            </a:lvl1pPr>
          </a:lstStyle>
          <a:p>
            <a:r>
              <a:rPr lang="en-US" dirty="0" smtClean="0"/>
              <a:t>Windows Azure Overview</a:t>
            </a:r>
            <a:endParaRPr lang="en-US" dirty="0"/>
          </a:p>
        </p:txBody>
      </p:sp>
      <p:sp>
        <p:nvSpPr>
          <p:cNvPr id="3" name="Date Placeholder 2"/>
          <p:cNvSpPr>
            <a:spLocks noGrp="1"/>
          </p:cNvSpPr>
          <p:nvPr>
            <p:ph type="dt" idx="1"/>
          </p:nvPr>
        </p:nvSpPr>
        <p:spPr>
          <a:xfrm>
            <a:off x="3884613" y="0"/>
            <a:ext cx="2971800" cy="464820"/>
          </a:xfrm>
          <a:prstGeom prst="rect">
            <a:avLst/>
          </a:prstGeom>
        </p:spPr>
        <p:txBody>
          <a:bodyPr vert="horz" lIns="91440" tIns="45720" rIns="91440" bIns="45720" rtlCol="0"/>
          <a:lstStyle>
            <a:lvl1pPr algn="r">
              <a:defRPr sz="1200">
                <a:latin typeface="Segoe UI" pitchFamily="34" charset="0"/>
              </a:defRPr>
            </a:lvl1pPr>
          </a:lstStyle>
          <a:p>
            <a:fld id="{CAE3F082-F902-42D8-A765-720E172C3194}" type="datetimeFigureOut">
              <a:rPr lang="en-US" smtClean="0"/>
              <a:pPr/>
              <a:t>4/26/2012</a:t>
            </a:fld>
            <a:endParaRPr lang="en-US" dirty="0"/>
          </a:p>
        </p:txBody>
      </p:sp>
      <p:sp>
        <p:nvSpPr>
          <p:cNvPr id="4" name="Slide Image Placeholder 3"/>
          <p:cNvSpPr>
            <a:spLocks noGrp="1" noRot="1" noChangeAspect="1"/>
          </p:cNvSpPr>
          <p:nvPr>
            <p:ph type="sldImg" idx="2"/>
          </p:nvPr>
        </p:nvSpPr>
        <p:spPr>
          <a:xfrm>
            <a:off x="331788" y="696913"/>
            <a:ext cx="6194425" cy="348615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15790"/>
            <a:ext cx="5486400" cy="4183380"/>
          </a:xfrm>
          <a:prstGeom prst="rect">
            <a:avLst/>
          </a:prstGeom>
        </p:spPr>
        <p:txBody>
          <a:bodyPr vert="horz" lIns="91440" tIns="45720" rIns="91440" bIns="45720" rtlCol="0"/>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829967"/>
            <a:ext cx="2971800" cy="464820"/>
          </a:xfrm>
          <a:prstGeom prst="rect">
            <a:avLst/>
          </a:prstGeom>
        </p:spPr>
        <p:txBody>
          <a:bodyPr vert="horz" lIns="91440" tIns="45720" rIns="91440" bIns="45720" rtlCol="0" anchor="b"/>
          <a:lstStyle>
            <a:lvl1pPr algn="l">
              <a:defRPr sz="1200">
                <a:latin typeface="Segoe UI" pitchFamily="34" charset="0"/>
              </a:defRPr>
            </a:lvl1pPr>
          </a:lstStyle>
          <a:p>
            <a:endParaRPr lang="en-US" dirty="0"/>
          </a:p>
        </p:txBody>
      </p:sp>
      <p:sp>
        <p:nvSpPr>
          <p:cNvPr id="7" name="Slide Number Placeholder 6"/>
          <p:cNvSpPr>
            <a:spLocks noGrp="1"/>
          </p:cNvSpPr>
          <p:nvPr>
            <p:ph type="sldNum" sz="quarter" idx="5"/>
          </p:nvPr>
        </p:nvSpPr>
        <p:spPr>
          <a:xfrm>
            <a:off x="3884613" y="8829967"/>
            <a:ext cx="2971800" cy="464820"/>
          </a:xfrm>
          <a:prstGeom prst="rect">
            <a:avLst/>
          </a:prstGeom>
        </p:spPr>
        <p:txBody>
          <a:bodyPr vert="horz" lIns="91440" tIns="45720" rIns="91440" bIns="45720" rtlCol="0" anchor="b"/>
          <a:lstStyle>
            <a:lvl1pPr algn="r">
              <a:defRPr sz="1200">
                <a:latin typeface="Segoe UI" pitchFamily="34" charset="0"/>
              </a:defRPr>
            </a:lvl1pPr>
          </a:lstStyle>
          <a:p>
            <a:fld id="{82AABF77-E2E4-44CA-BA5C-65E132CF08D8}" type="slidenum">
              <a:rPr lang="en-US" smtClean="0"/>
              <a:pPr/>
              <a:t>‹#›</a:t>
            </a:fld>
            <a:endParaRPr lang="en-US" dirty="0"/>
          </a:p>
        </p:txBody>
      </p:sp>
    </p:spTree>
    <p:extLst>
      <p:ext uri="{BB962C8B-B14F-4D97-AF65-F5344CB8AC3E}">
        <p14:creationId xmlns:p14="http://schemas.microsoft.com/office/powerpoint/2010/main" val="1716936007"/>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Segoe UI" pitchFamily="34" charset="0"/>
        <a:ea typeface="+mn-ea"/>
        <a:cs typeface="+mn-cs"/>
      </a:defRPr>
    </a:lvl1pPr>
    <a:lvl2pPr marL="609493" algn="l" defTabSz="1218987" rtl="0" eaLnBrk="1" latinLnBrk="0" hangingPunct="1">
      <a:defRPr sz="1600" kern="1200">
        <a:solidFill>
          <a:schemeClr val="tx1"/>
        </a:solidFill>
        <a:latin typeface="Segoe UI" pitchFamily="34" charset="0"/>
        <a:ea typeface="+mn-ea"/>
        <a:cs typeface="+mn-cs"/>
      </a:defRPr>
    </a:lvl2pPr>
    <a:lvl3pPr marL="1218987" algn="l" defTabSz="1218987" rtl="0" eaLnBrk="1" latinLnBrk="0" hangingPunct="1">
      <a:defRPr sz="1600" kern="1200">
        <a:solidFill>
          <a:schemeClr val="tx1"/>
        </a:solidFill>
        <a:latin typeface="Segoe UI" pitchFamily="34" charset="0"/>
        <a:ea typeface="+mn-ea"/>
        <a:cs typeface="+mn-cs"/>
      </a:defRPr>
    </a:lvl3pPr>
    <a:lvl4pPr marL="1828480" algn="l" defTabSz="1218987" rtl="0" eaLnBrk="1" latinLnBrk="0" hangingPunct="1">
      <a:defRPr sz="1600" kern="1200">
        <a:solidFill>
          <a:schemeClr val="tx1"/>
        </a:solidFill>
        <a:latin typeface="Segoe UI" pitchFamily="34" charset="0"/>
        <a:ea typeface="+mn-ea"/>
        <a:cs typeface="+mn-cs"/>
      </a:defRPr>
    </a:lvl4pPr>
    <a:lvl5pPr marL="2437973" algn="l" defTabSz="1218987" rtl="0" eaLnBrk="1" latinLnBrk="0" hangingPunct="1">
      <a:defRPr sz="1600" kern="1200">
        <a:solidFill>
          <a:schemeClr val="tx1"/>
        </a:solidFill>
        <a:latin typeface="Segoe UI" pitchFamily="34" charset="0"/>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2</a:t>
            </a:fld>
            <a:endParaRPr lang="en-US" dirty="0"/>
          </a:p>
        </p:txBody>
      </p:sp>
    </p:spTree>
    <p:extLst>
      <p:ext uri="{BB962C8B-B14F-4D97-AF65-F5344CB8AC3E}">
        <p14:creationId xmlns:p14="http://schemas.microsoft.com/office/powerpoint/2010/main" val="12587344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a:t>
            </a:r>
            <a:r>
              <a:rPr lang="en-US" baseline="0" dirty="0" smtClean="0"/>
              <a:t> minute</a:t>
            </a:r>
          </a:p>
          <a:p>
            <a:endParaRPr lang="en-US" baseline="0" dirty="0" smtClean="0"/>
          </a:p>
          <a:p>
            <a:r>
              <a:rPr lang="en-US" baseline="0" dirty="0" smtClean="0"/>
              <a:t>The transition from code to markup is one of the most elegant things about Razor but there a few rules that are worth knowing about.  </a:t>
            </a:r>
          </a:p>
          <a:p>
            <a:endParaRPr lang="es-AR" baseline="0" dirty="0" smtClean="0"/>
          </a:p>
          <a:p>
            <a:r>
              <a:rPr lang="en-US" b="1" u="sng" baseline="0" noProof="0" dirty="0" smtClean="0"/>
              <a:t>Option</a:t>
            </a:r>
            <a:r>
              <a:rPr lang="es-AR" b="1" u="sng" baseline="0" dirty="0" smtClean="0"/>
              <a:t> 1:</a:t>
            </a:r>
            <a:endParaRPr lang="en-US" b="1" u="sng" baseline="0" dirty="0" smtClean="0"/>
          </a:p>
          <a:p>
            <a:pPr marL="0" indent="0">
              <a:buNone/>
            </a:pPr>
            <a:r>
              <a:rPr lang="en-US" baseline="0" dirty="0" smtClean="0"/>
              <a:t>Code is the primary citizen in a code block, not HTML.  This means the parser will always expect code unless it finds valid opening (and closing) tags. </a:t>
            </a:r>
            <a:r>
              <a:rPr lang="en-US" i="0" baseline="0" dirty="0" smtClean="0"/>
              <a:t>In the first option block you see that after the @{ a name variable is defined. No additional tag is necessary. </a:t>
            </a:r>
          </a:p>
          <a:p>
            <a:pPr marL="0" indent="0">
              <a:buNone/>
            </a:pPr>
            <a:r>
              <a:rPr lang="en-US" i="0" baseline="0" dirty="0" smtClean="0"/>
              <a:t>A &lt;div&gt; section tells Razor that what follows should be taken as literal. Then the @name indicates a variable that needs to be replaced with its value.</a:t>
            </a:r>
          </a:p>
          <a:p>
            <a:pPr marL="0" indent="0">
              <a:buNone/>
            </a:pPr>
            <a:endParaRPr lang="es-AR" baseline="0" dirty="0" smtClean="0"/>
          </a:p>
          <a:p>
            <a:pPr marL="0" indent="0">
              <a:buNone/>
            </a:pPr>
            <a:r>
              <a:rPr lang="en-US" b="1" u="sng" baseline="0" noProof="0" dirty="0" smtClean="0"/>
              <a:t>Option 2:</a:t>
            </a:r>
          </a:p>
          <a:p>
            <a:pPr marL="0" indent="0">
              <a:buNone/>
            </a:pPr>
            <a:r>
              <a:rPr lang="en-US" baseline="0" dirty="0" smtClean="0"/>
              <a:t>Similarly, to explicitly call out text in a code block as HTML, wrap it in a &lt;text&gt; tag</a:t>
            </a:r>
          </a:p>
          <a:p>
            <a:pPr marL="0" indent="0">
              <a:buNone/>
            </a:pPr>
            <a:endParaRPr lang="es-AR"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1" u="sng" baseline="0" noProof="0" dirty="0" smtClean="0"/>
              <a:t>Option 3:</a:t>
            </a:r>
          </a:p>
          <a:p>
            <a:pPr marL="0" indent="0">
              <a:buNone/>
            </a:pPr>
            <a:r>
              <a:rPr lang="en-US" baseline="0" dirty="0" smtClean="0"/>
              <a:t>Single line of output within markup can be denoted by @:</a:t>
            </a:r>
          </a:p>
          <a:p>
            <a:pPr marL="0" marR="0" indent="0" algn="l" defTabSz="914400" rtl="0" eaLnBrk="1" fontAlgn="auto" latinLnBrk="0" hangingPunct="1">
              <a:lnSpc>
                <a:spcPct val="100000"/>
              </a:lnSpc>
              <a:spcBef>
                <a:spcPts val="0"/>
              </a:spcBef>
              <a:spcAft>
                <a:spcPts val="0"/>
              </a:spcAft>
              <a:buClrTx/>
              <a:buSzTx/>
              <a:buFontTx/>
              <a:buNone/>
              <a:tabLst/>
              <a:defRPr/>
            </a:pPr>
            <a:r>
              <a:rPr lang="en-US" i="0" baseline="0" noProof="0" dirty="0" smtClean="0"/>
              <a:t>This option is useful when you don’t want to render an </a:t>
            </a:r>
            <a:r>
              <a:rPr lang="en-US" i="0" dirty="0" smtClean="0"/>
              <a:t>HTML element as part of the output. </a:t>
            </a:r>
            <a:endParaRPr lang="en-US" i="0" baseline="0" dirty="0" smtClean="0"/>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Extra Knowledge (Advanced):</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a:t>
            </a:r>
            <a:r>
              <a:rPr lang="en-US" baseline="0" dirty="0" smtClean="0"/>
              <a:t> Parser that understands Razor is itself a standalone assembly (</a:t>
            </a:r>
            <a:r>
              <a:rPr lang="en-US" dirty="0" smtClean="0"/>
              <a:t>System.Web.Razor.dll)</a:t>
            </a:r>
            <a:r>
              <a:rPr lang="en-US" baseline="0" dirty="0" smtClean="0"/>
              <a:t> which has no dependencies on ASP.NET which means you can use it to parse CSHTML/VBHTML files and produce C#/VB code in any .NET application.  </a:t>
            </a:r>
            <a:endParaRPr lang="en-US" dirty="0" smtClean="0"/>
          </a:p>
        </p:txBody>
      </p:sp>
      <p:sp>
        <p:nvSpPr>
          <p:cNvPr id="4" name="Slide Number Placeholder 3"/>
          <p:cNvSpPr>
            <a:spLocks noGrp="1"/>
          </p:cNvSpPr>
          <p:nvPr>
            <p:ph type="sldNum" sz="quarter" idx="10"/>
          </p:nvPr>
        </p:nvSpPr>
        <p:spPr/>
        <p:txBody>
          <a:bodyPr/>
          <a:lstStyle/>
          <a:p>
            <a:fld id="{D88053AA-761C-4194-BE5B-5E836C7C1428}" type="slidenum">
              <a:rPr lang="en-US" smtClean="0"/>
              <a:t>13</a:t>
            </a:fld>
            <a:endParaRPr lang="en-US"/>
          </a:p>
        </p:txBody>
      </p:sp>
    </p:spTree>
    <p:extLst>
      <p:ext uri="{BB962C8B-B14F-4D97-AF65-F5344CB8AC3E}">
        <p14:creationId xmlns:p14="http://schemas.microsoft.com/office/powerpoint/2010/main" val="7064572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 minute</a:t>
            </a:r>
          </a:p>
          <a:p>
            <a:endParaRPr lang="en-US" dirty="0" smtClean="0"/>
          </a:p>
          <a:p>
            <a:r>
              <a:rPr lang="en-US" dirty="0" smtClean="0"/>
              <a:t>It’s always good</a:t>
            </a:r>
            <a:r>
              <a:rPr lang="en-US" baseline="0" dirty="0" smtClean="0"/>
              <a:t> practice to comment your code.  In Razor we have the following options for commenting:</a:t>
            </a:r>
          </a:p>
          <a:p>
            <a:endParaRPr lang="es-AR" i="0" baseline="0" dirty="0" smtClean="0"/>
          </a:p>
          <a:p>
            <a:r>
              <a:rPr lang="en-US" b="1" i="0" u="sng" baseline="0" noProof="0" dirty="0" smtClean="0"/>
              <a:t>Option 1:</a:t>
            </a:r>
          </a:p>
          <a:p>
            <a:r>
              <a:rPr lang="en-US" i="0" baseline="0" noProof="0" dirty="0" smtClean="0"/>
              <a:t>You can comment a block by using @* … *@</a:t>
            </a:r>
          </a:p>
          <a:p>
            <a:r>
              <a:rPr lang="en-US" i="0" baseline="0" noProof="0" dirty="0" smtClean="0"/>
              <a:t>Please note that this method could not be recursive (you could not have a @* inside another @*)</a:t>
            </a:r>
          </a:p>
          <a:p>
            <a:endParaRPr lang="en-US" i="0" baseline="0" noProof="0" dirty="0" smtClean="0"/>
          </a:p>
          <a:p>
            <a:r>
              <a:rPr lang="en-US" b="1" i="0" u="sng" baseline="0" noProof="0" dirty="0" smtClean="0"/>
              <a:t>Option 2:</a:t>
            </a:r>
          </a:p>
          <a:p>
            <a:r>
              <a:rPr lang="en-US" i="0" baseline="0" noProof="0" dirty="0" smtClean="0"/>
              <a:t>You can comment lines by using // (in C#) the same way you do in your code files.</a:t>
            </a:r>
          </a:p>
          <a:p>
            <a:endParaRPr lang="en-US" i="0" baseline="0" dirty="0" smtClean="0"/>
          </a:p>
          <a:p>
            <a:r>
              <a:rPr lang="en-US" b="1" i="0" u="sng" baseline="0" noProof="0" dirty="0" smtClean="0"/>
              <a:t>Option 3:</a:t>
            </a:r>
          </a:p>
          <a:p>
            <a:r>
              <a:rPr lang="en-US" i="0" baseline="0" noProof="0" dirty="0" smtClean="0"/>
              <a:t>If you need to comment a whole razor block, you should add a @* before the beginning of the code block and a *@ after it’s finish</a:t>
            </a:r>
            <a:r>
              <a:rPr lang="es-AR" i="0" baseline="0" dirty="0" smtClean="0"/>
              <a:t>.</a:t>
            </a:r>
          </a:p>
        </p:txBody>
      </p:sp>
      <p:sp>
        <p:nvSpPr>
          <p:cNvPr id="4" name="Slide Number Placeholder 3"/>
          <p:cNvSpPr>
            <a:spLocks noGrp="1"/>
          </p:cNvSpPr>
          <p:nvPr>
            <p:ph type="sldNum" sz="quarter" idx="10"/>
          </p:nvPr>
        </p:nvSpPr>
        <p:spPr/>
        <p:txBody>
          <a:bodyPr/>
          <a:lstStyle/>
          <a:p>
            <a:fld id="{D88053AA-761C-4194-BE5B-5E836C7C1428}" type="slidenum">
              <a:rPr lang="en-US" smtClean="0"/>
              <a:t>14</a:t>
            </a:fld>
            <a:endParaRPr lang="en-US"/>
          </a:p>
        </p:txBody>
      </p:sp>
    </p:spTree>
    <p:extLst>
      <p:ext uri="{BB962C8B-B14F-4D97-AF65-F5344CB8AC3E}">
        <p14:creationId xmlns:p14="http://schemas.microsoft.com/office/powerpoint/2010/main" val="14655175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smtClean="0"/>
              <a:t>5</a:t>
            </a:r>
            <a:r>
              <a:rPr lang="en-US" u="sng" baseline="0" dirty="0" smtClean="0"/>
              <a:t> minutes</a:t>
            </a:r>
          </a:p>
          <a:p>
            <a:endParaRPr lang="en-US" dirty="0" smtClean="0"/>
          </a:p>
          <a:p>
            <a:r>
              <a:rPr lang="en-US" dirty="0" smtClean="0"/>
              <a:t>Syntax</a:t>
            </a:r>
            <a:r>
              <a:rPr lang="en-US" baseline="0" dirty="0" smtClean="0"/>
              <a:t> moving from code to markup</a:t>
            </a:r>
          </a:p>
          <a:p>
            <a:r>
              <a:rPr lang="en-US" baseline="0" dirty="0" err="1" smtClean="0"/>
              <a:t>ObjectInfo</a:t>
            </a:r>
            <a:r>
              <a:rPr lang="en-US" baseline="0" dirty="0" smtClean="0"/>
              <a:t>()</a:t>
            </a:r>
          </a:p>
          <a:p>
            <a:r>
              <a:rPr lang="en-US" baseline="0" dirty="0" err="1" smtClean="0"/>
              <a:t>ServerInfo</a:t>
            </a:r>
            <a:r>
              <a:rPr lang="en-US" baseline="0" dirty="0" smtClean="0"/>
              <a:t>()</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D88053AA-761C-4194-BE5B-5E836C7C1428}" type="slidenum">
              <a:rPr lang="en-US" smtClean="0"/>
              <a:t>15</a:t>
            </a:fld>
            <a:endParaRPr lang="en-US"/>
          </a:p>
        </p:txBody>
      </p:sp>
    </p:spTree>
    <p:extLst>
      <p:ext uri="{BB962C8B-B14F-4D97-AF65-F5344CB8AC3E}">
        <p14:creationId xmlns:p14="http://schemas.microsoft.com/office/powerpoint/2010/main" val="30654040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smtClean="0"/>
              <a:t>2</a:t>
            </a:r>
            <a:r>
              <a:rPr lang="en-US" u="sng" baseline="0" dirty="0" smtClean="0"/>
              <a:t> minutes</a:t>
            </a:r>
          </a:p>
          <a:p>
            <a:endParaRPr lang="en-US" u="none" baseline="0" dirty="0" smtClean="0"/>
          </a:p>
          <a:p>
            <a:r>
              <a:rPr lang="en-US" u="none" dirty="0" smtClean="0"/>
              <a:t>The database</a:t>
            </a:r>
            <a:r>
              <a:rPr lang="en-US" u="none" baseline="0" dirty="0" smtClean="0"/>
              <a:t> that comes with WebMatrix is SQL Compact Edition, or SQL CE for short.</a:t>
            </a:r>
          </a:p>
          <a:p>
            <a:r>
              <a:rPr lang="en-US" u="none" baseline="0" dirty="0" smtClean="0"/>
              <a:t>It’s free, lightweight and doesn’t require a separate server to run – which makes it much easier to get setup and running than traditional versions of SQL Server like SQL Server Express.</a:t>
            </a:r>
          </a:p>
          <a:p>
            <a:endParaRPr lang="en-US" b="0" i="0" u="none"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0" i="0" u="none" baseline="0" noProof="0" dirty="0" smtClean="0"/>
              <a:t>SQL Compact Edition includes tools to manage your tables and data and because it’s file-based, you simply need to copy the database files to transport your database to another machine.  This is really useful if you are sharing a database with another developer.</a:t>
            </a:r>
          </a:p>
          <a:p>
            <a:endParaRPr lang="en-US" i="1" u="none" baseline="0" noProof="0" dirty="0" smtClean="0"/>
          </a:p>
          <a:p>
            <a:r>
              <a:rPr lang="en-US" i="0" u="none" baseline="0" noProof="0" dirty="0" smtClean="0"/>
              <a:t>This sample code shows how to connect to an </a:t>
            </a:r>
            <a:r>
              <a:rPr lang="en-US" i="0" u="none" baseline="0" noProof="0" dirty="0" err="1" smtClean="0"/>
              <a:t>ArtGallery</a:t>
            </a:r>
            <a:r>
              <a:rPr lang="en-US" i="0" u="none" baseline="0" noProof="0" dirty="0" smtClean="0"/>
              <a:t> Database and then perform a query with SQL to retrieve the </a:t>
            </a:r>
            <a:r>
              <a:rPr lang="en-US" i="0" u="none" baseline="0" noProof="0" dirty="0" err="1" smtClean="0"/>
              <a:t>ArtGallery</a:t>
            </a:r>
            <a:r>
              <a:rPr lang="en-US" i="0" u="none" baseline="0" noProof="0" dirty="0" smtClean="0"/>
              <a:t> products.</a:t>
            </a:r>
          </a:p>
        </p:txBody>
      </p:sp>
      <p:sp>
        <p:nvSpPr>
          <p:cNvPr id="4" name="Slide Number Placeholder 3"/>
          <p:cNvSpPr>
            <a:spLocks noGrp="1"/>
          </p:cNvSpPr>
          <p:nvPr>
            <p:ph type="sldNum" sz="quarter" idx="10"/>
          </p:nvPr>
        </p:nvSpPr>
        <p:spPr/>
        <p:txBody>
          <a:bodyPr/>
          <a:lstStyle/>
          <a:p>
            <a:fld id="{D88053AA-761C-4194-BE5B-5E836C7C1428}" type="slidenum">
              <a:rPr lang="en-US" smtClean="0"/>
              <a:t>16</a:t>
            </a:fld>
            <a:endParaRPr lang="en-US"/>
          </a:p>
        </p:txBody>
      </p:sp>
    </p:spTree>
    <p:extLst>
      <p:ext uri="{BB962C8B-B14F-4D97-AF65-F5344CB8AC3E}">
        <p14:creationId xmlns:p14="http://schemas.microsoft.com/office/powerpoint/2010/main" val="15602064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smtClean="0"/>
              <a:t>5 minutes</a:t>
            </a:r>
            <a:endParaRPr lang="en-US" u="none" dirty="0" smtClean="0"/>
          </a:p>
          <a:p>
            <a:endParaRPr lang="en-US" u="none" dirty="0" smtClean="0"/>
          </a:p>
          <a:p>
            <a:r>
              <a:rPr lang="en-US" u="none" dirty="0" smtClean="0"/>
              <a:t>Creating DB</a:t>
            </a:r>
          </a:p>
          <a:p>
            <a:r>
              <a:rPr lang="en-US" u="none" dirty="0" smtClean="0"/>
              <a:t>Designing DB</a:t>
            </a:r>
          </a:p>
          <a:p>
            <a:r>
              <a:rPr lang="en-US" u="none" dirty="0" smtClean="0"/>
              <a:t>Accessing DB using</a:t>
            </a:r>
            <a:r>
              <a:rPr lang="en-US" u="none" baseline="0" dirty="0" smtClean="0"/>
              <a:t> Razor</a:t>
            </a:r>
          </a:p>
          <a:p>
            <a:r>
              <a:rPr lang="en-US" u="none" baseline="0" dirty="0" smtClean="0"/>
              <a:t>(introduce </a:t>
            </a:r>
            <a:r>
              <a:rPr lang="en-US" u="none" baseline="0" dirty="0" err="1" smtClean="0"/>
              <a:t>URLData</a:t>
            </a:r>
            <a:r>
              <a:rPr lang="en-US" u="none" baseline="0" dirty="0" smtClean="0"/>
              <a:t>)</a:t>
            </a:r>
            <a:endParaRPr lang="en-US" u="sng" dirty="0"/>
          </a:p>
        </p:txBody>
      </p:sp>
      <p:sp>
        <p:nvSpPr>
          <p:cNvPr id="4" name="Slide Number Placeholder 3"/>
          <p:cNvSpPr>
            <a:spLocks noGrp="1"/>
          </p:cNvSpPr>
          <p:nvPr>
            <p:ph type="sldNum" sz="quarter" idx="10"/>
          </p:nvPr>
        </p:nvSpPr>
        <p:spPr/>
        <p:txBody>
          <a:bodyPr/>
          <a:lstStyle/>
          <a:p>
            <a:fld id="{D88053AA-761C-4194-BE5B-5E836C7C1428}" type="slidenum">
              <a:rPr lang="en-US" smtClean="0"/>
              <a:t>17</a:t>
            </a:fld>
            <a:endParaRPr lang="en-US"/>
          </a:p>
        </p:txBody>
      </p:sp>
    </p:spTree>
    <p:extLst>
      <p:ext uri="{BB962C8B-B14F-4D97-AF65-F5344CB8AC3E}">
        <p14:creationId xmlns:p14="http://schemas.microsoft.com/office/powerpoint/2010/main" val="25608757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 minutes</a:t>
            </a:r>
          </a:p>
          <a:p>
            <a:endParaRPr lang="en-US" dirty="0" smtClean="0"/>
          </a:p>
          <a:p>
            <a:r>
              <a:rPr lang="en-US" dirty="0" smtClean="0"/>
              <a:t>As</a:t>
            </a:r>
            <a:r>
              <a:rPr lang="en-US" baseline="0" dirty="0" smtClean="0"/>
              <a:t> we’ve seen, the database design and access from Razor code in WebMatrix is easy.  Often when we’re building websites, we’ll want to render data in some form of table.  The WebGrid can help to make this easy to do.  </a:t>
            </a:r>
          </a:p>
          <a:p>
            <a:endParaRPr lang="en-US" baseline="0" dirty="0" smtClean="0"/>
          </a:p>
          <a:p>
            <a:r>
              <a:rPr lang="en-US" b="1" u="sng" baseline="0" dirty="0" smtClean="0"/>
              <a:t>Build 1</a:t>
            </a:r>
            <a:endParaRPr lang="en-US" b="1" i="1" u="sng" baseline="0" dirty="0" smtClean="0"/>
          </a:p>
          <a:p>
            <a:r>
              <a:rPr lang="en-US" i="0" dirty="0" smtClean="0"/>
              <a:t>In it’s simplest</a:t>
            </a:r>
            <a:r>
              <a:rPr lang="en-US" i="0" baseline="0" dirty="0" smtClean="0"/>
              <a:t> form, just g</a:t>
            </a:r>
            <a:r>
              <a:rPr lang="en-US" i="0" dirty="0" smtClean="0"/>
              <a:t>ive</a:t>
            </a:r>
            <a:r>
              <a:rPr lang="en-US" i="0" baseline="0" dirty="0" smtClean="0"/>
              <a:t> the WebGrid data and it will render it out in a valid HTML table. WebMatrix will make all the magic for you. But this has a few drawbacks: You’re not choosing the columns you want to show and they will be named as the field names in the database.</a:t>
            </a:r>
          </a:p>
          <a:p>
            <a:endParaRPr lang="en-US" baseline="0" dirty="0" smtClean="0"/>
          </a:p>
          <a:p>
            <a:r>
              <a:rPr lang="en-US" b="1" i="0" u="sng" baseline="0" dirty="0" smtClean="0"/>
              <a:t>Build 2 </a:t>
            </a:r>
          </a:p>
          <a:p>
            <a:r>
              <a:rPr lang="en-US" i="0" baseline="0" noProof="0" dirty="0" smtClean="0"/>
              <a:t>In the second sample, you explicitly state which columns to include</a:t>
            </a:r>
            <a:r>
              <a:rPr lang="es-AR" i="0" baseline="0" noProof="0" dirty="0" smtClean="0"/>
              <a:t> in </a:t>
            </a:r>
            <a:r>
              <a:rPr lang="en-US" i="0" baseline="0" noProof="0" dirty="0" smtClean="0"/>
              <a:t>the WebGrid, their title (e.g.: «Product» instead of «Name») and how they will be formatted: Product column will use a CSS style, Description will appear in italic font, and so on</a:t>
            </a:r>
            <a:r>
              <a:rPr lang="es-AR" i="0" baseline="0" noProof="0" dirty="0" smtClean="0"/>
              <a:t>.</a:t>
            </a:r>
          </a:p>
          <a:p>
            <a:endParaRPr lang="en-US" i="1" baseline="0" dirty="0" smtClean="0"/>
          </a:p>
          <a:p>
            <a:r>
              <a:rPr lang="en-US" b="1" i="0" u="sng" baseline="0" dirty="0" smtClean="0"/>
              <a:t>Build 3</a:t>
            </a:r>
          </a:p>
          <a:p>
            <a:r>
              <a:rPr lang="es-AR" b="0" i="0" baseline="0" dirty="0" smtClean="0"/>
              <a:t>In </a:t>
            </a:r>
            <a:r>
              <a:rPr lang="en-US" b="0" i="0" baseline="0" noProof="0" dirty="0" smtClean="0"/>
              <a:t>the last sample, you can see that we order the data by the «Name» column and by simply defining one parameter, we state that we want 3 rows per page. WebMatrix will do the rest for you</a:t>
            </a:r>
            <a:r>
              <a:rPr lang="es-AR" b="0" i="0" baseline="0" dirty="0" smtClean="0"/>
              <a:t>.</a:t>
            </a:r>
            <a:endParaRPr lang="en-US" b="0" i="0" baseline="0" dirty="0" smtClean="0"/>
          </a:p>
        </p:txBody>
      </p:sp>
      <p:sp>
        <p:nvSpPr>
          <p:cNvPr id="4" name="Slide Number Placeholder 3"/>
          <p:cNvSpPr>
            <a:spLocks noGrp="1"/>
          </p:cNvSpPr>
          <p:nvPr>
            <p:ph type="sldNum" sz="quarter" idx="10"/>
          </p:nvPr>
        </p:nvSpPr>
        <p:spPr/>
        <p:txBody>
          <a:bodyPr/>
          <a:lstStyle/>
          <a:p>
            <a:fld id="{D88053AA-761C-4194-BE5B-5E836C7C1428}" type="slidenum">
              <a:rPr lang="en-US" smtClean="0"/>
              <a:t>18</a:t>
            </a:fld>
            <a:endParaRPr lang="en-US"/>
          </a:p>
        </p:txBody>
      </p:sp>
    </p:spTree>
    <p:extLst>
      <p:ext uri="{BB962C8B-B14F-4D97-AF65-F5344CB8AC3E}">
        <p14:creationId xmlns:p14="http://schemas.microsoft.com/office/powerpoint/2010/main" val="7720388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smtClean="0"/>
              <a:t>1</a:t>
            </a:r>
            <a:r>
              <a:rPr lang="en-US" i="0" baseline="0" dirty="0" smtClean="0"/>
              <a:t> minute</a:t>
            </a:r>
          </a:p>
          <a:p>
            <a:endParaRPr lang="en-US" i="0" baseline="0" dirty="0" smtClean="0"/>
          </a:p>
          <a:p>
            <a:r>
              <a:rPr lang="en-US" i="0" baseline="0" dirty="0" smtClean="0"/>
              <a:t>The bigger your site, the more pages you’ll have. One thing to keep in mind when building websites is how it will be navigated by users. The content usually changes from one page to the other, but the structure of the site, its menu, links, images, remain constant across all pages. As you add new pages and functionality, chances are that you find yourself repeating the same markup (HTML) , copy and pasting code across multiple pages to keep this consistency, and having to make changes everywhere every time you want to change the appearance of the website, etc.</a:t>
            </a:r>
          </a:p>
          <a:p>
            <a:endParaRPr lang="en-US" i="0" baseline="0" dirty="0" smtClean="0"/>
          </a:p>
          <a:p>
            <a:r>
              <a:rPr lang="en-US" i="0" baseline="0" dirty="0" smtClean="0"/>
              <a:t>Here is were layouts come to the rescue!</a:t>
            </a:r>
          </a:p>
          <a:p>
            <a:endParaRPr lang="en-US" i="0" baseline="0" dirty="0" smtClean="0"/>
          </a:p>
          <a:p>
            <a:r>
              <a:rPr lang="en-US" i="0" dirty="0" smtClean="0"/>
              <a:t>Layout</a:t>
            </a:r>
            <a:r>
              <a:rPr lang="en-US" i="0" baseline="0" dirty="0" smtClean="0"/>
              <a:t> </a:t>
            </a:r>
            <a:r>
              <a:rPr lang="en-US" i="0" dirty="0" smtClean="0"/>
              <a:t>pages</a:t>
            </a:r>
            <a:r>
              <a:rPr lang="en-US" i="0" baseline="0" dirty="0" smtClean="0"/>
              <a:t> allow you to organize commonly used markup and code into one file and then reuse it across multiple pages on your website. </a:t>
            </a:r>
            <a:r>
              <a:rPr lang="en-US" i="0" dirty="0" smtClean="0"/>
              <a:t>They are pages that contain HTML-formatted content that can be shared by pages on the website. A layout page defines the structure of the web page, but doesn't include any actual content. After you've created a layout page, you can create web pages with content and then link them to the layout page. When these pages are displayed, they will be formatted according to the layout page.</a:t>
            </a:r>
            <a:endParaRPr lang="en-US" i="0" dirty="0"/>
          </a:p>
        </p:txBody>
      </p:sp>
      <p:sp>
        <p:nvSpPr>
          <p:cNvPr id="4" name="Slide Number Placeholder 3"/>
          <p:cNvSpPr>
            <a:spLocks noGrp="1"/>
          </p:cNvSpPr>
          <p:nvPr>
            <p:ph type="sldNum" sz="quarter" idx="10"/>
          </p:nvPr>
        </p:nvSpPr>
        <p:spPr/>
        <p:txBody>
          <a:bodyPr/>
          <a:lstStyle/>
          <a:p>
            <a:fld id="{84744DE4-D370-40F1-ADA2-847ED657A066}" type="slidenum">
              <a:rPr lang="en-US" smtClean="0"/>
              <a:t>19</a:t>
            </a:fld>
            <a:endParaRPr lang="en-US"/>
          </a:p>
        </p:txBody>
      </p:sp>
    </p:spTree>
    <p:extLst>
      <p:ext uri="{BB962C8B-B14F-4D97-AF65-F5344CB8AC3E}">
        <p14:creationId xmlns:p14="http://schemas.microsoft.com/office/powerpoint/2010/main" val="10676130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 minute</a:t>
            </a:r>
          </a:p>
          <a:p>
            <a:endParaRPr lang="en-US" dirty="0" smtClean="0"/>
          </a:p>
          <a:p>
            <a:r>
              <a:rPr lang="en-US" i="0" dirty="0" smtClean="0"/>
              <a:t>In order to</a:t>
            </a:r>
            <a:r>
              <a:rPr lang="en-US" i="0" baseline="0" dirty="0" smtClean="0"/>
              <a:t> use Layout pages you have to:</a:t>
            </a:r>
          </a:p>
          <a:p>
            <a:pPr marL="228600" indent="-228600">
              <a:buAutoNum type="arabicPeriod"/>
            </a:pPr>
            <a:r>
              <a:rPr lang="en-US" i="0" baseline="0" dirty="0" smtClean="0"/>
              <a:t>Define the layout page</a:t>
            </a:r>
          </a:p>
          <a:p>
            <a:pPr marL="228600" indent="-228600">
              <a:buAutoNum type="arabicPeriod"/>
            </a:pPr>
            <a:r>
              <a:rPr lang="en-US" i="0" baseline="0" dirty="0" smtClean="0"/>
              <a:t>Reference it in your pages.</a:t>
            </a:r>
          </a:p>
          <a:p>
            <a:pPr marL="228600" indent="-228600">
              <a:buAutoNum type="arabicPeriod"/>
            </a:pPr>
            <a:endParaRPr lang="en-US" i="0" baseline="0" dirty="0" smtClean="0"/>
          </a:p>
          <a:p>
            <a:pPr marL="0" indent="0">
              <a:buNone/>
            </a:pPr>
            <a:r>
              <a:rPr lang="en-US" i="0" baseline="0" dirty="0" smtClean="0"/>
              <a:t>1. In this sample, we define an html section containing a header, a title and then a block for the body: @</a:t>
            </a:r>
            <a:r>
              <a:rPr lang="en-US" i="0" baseline="0" dirty="0" err="1" smtClean="0"/>
              <a:t>RenderBody</a:t>
            </a:r>
            <a:r>
              <a:rPr lang="en-US" i="0" baseline="0" dirty="0" smtClean="0"/>
              <a:t>()</a:t>
            </a:r>
          </a:p>
          <a:p>
            <a:pPr marL="0" indent="0">
              <a:buNone/>
            </a:pPr>
            <a:r>
              <a:rPr lang="en-US" i="0" dirty="0" smtClean="0"/>
              <a:t>2.Then in </a:t>
            </a:r>
            <a:r>
              <a:rPr lang="en-US" i="0" dirty="0" err="1" smtClean="0"/>
              <a:t>MyPage</a:t>
            </a:r>
            <a:r>
              <a:rPr lang="en-US" i="0" baseline="0" dirty="0" smtClean="0"/>
              <a:t> we reference the layout page and then add a content in a &lt;p&gt; paragraph.</a:t>
            </a:r>
          </a:p>
          <a:p>
            <a:pPr marL="0" indent="0">
              <a:buNone/>
            </a:pPr>
            <a:endParaRPr lang="en-US" i="0" baseline="0" dirty="0" smtClean="0"/>
          </a:p>
          <a:p>
            <a:pPr marL="0" indent="0">
              <a:buNone/>
            </a:pPr>
            <a:r>
              <a:rPr lang="en-US" i="0" baseline="0" dirty="0" smtClean="0"/>
              <a:t>This results in a page that contains the structure of _Layout and the content defined in </a:t>
            </a:r>
            <a:r>
              <a:rPr lang="en-US" i="0" baseline="0" dirty="0" err="1" smtClean="0"/>
              <a:t>MyPage</a:t>
            </a:r>
            <a:r>
              <a:rPr lang="en-US" i="0" baseline="0" dirty="0" smtClean="0"/>
              <a:t>. </a:t>
            </a:r>
          </a:p>
          <a:p>
            <a:pPr marL="0" indent="0">
              <a:buNone/>
            </a:pPr>
            <a:r>
              <a:rPr lang="en-US" i="0" baseline="0" dirty="0" smtClean="0"/>
              <a:t>This will allow you to have all the common content and graphic layout in the _Layout page, and when needed, making layout changes in one place only..</a:t>
            </a:r>
            <a:endParaRPr lang="en-US" i="0" dirty="0"/>
          </a:p>
        </p:txBody>
      </p:sp>
      <p:sp>
        <p:nvSpPr>
          <p:cNvPr id="4" name="Slide Number Placeholder 3"/>
          <p:cNvSpPr>
            <a:spLocks noGrp="1"/>
          </p:cNvSpPr>
          <p:nvPr>
            <p:ph type="sldNum" sz="quarter" idx="10"/>
          </p:nvPr>
        </p:nvSpPr>
        <p:spPr/>
        <p:txBody>
          <a:bodyPr/>
          <a:lstStyle/>
          <a:p>
            <a:fld id="{84744DE4-D370-40F1-ADA2-847ED657A066}" type="slidenum">
              <a:rPr lang="en-US" smtClean="0"/>
              <a:t>20</a:t>
            </a:fld>
            <a:endParaRPr lang="en-US"/>
          </a:p>
        </p:txBody>
      </p:sp>
    </p:spTree>
    <p:extLst>
      <p:ext uri="{BB962C8B-B14F-4D97-AF65-F5344CB8AC3E}">
        <p14:creationId xmlns:p14="http://schemas.microsoft.com/office/powerpoint/2010/main" val="9767034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 minute</a:t>
            </a:r>
          </a:p>
          <a:p>
            <a:endParaRPr lang="en-US" dirty="0" smtClean="0"/>
          </a:p>
          <a:p>
            <a:r>
              <a:rPr lang="en-US" i="0" dirty="0" smtClean="0"/>
              <a:t>Think of</a:t>
            </a:r>
            <a:r>
              <a:rPr lang="en-US" i="0" baseline="0" dirty="0" smtClean="0"/>
              <a:t> </a:t>
            </a:r>
            <a:r>
              <a:rPr lang="en-US" i="0" baseline="0" dirty="0" err="1" smtClean="0"/>
              <a:t>RenderBody</a:t>
            </a:r>
            <a:r>
              <a:rPr lang="en-US" i="0" baseline="0" dirty="0" smtClean="0"/>
              <a:t> as rendering an unnamed or default section in your page.  We can also add named sections too for content which we often expect to see in our pages.  A good example is a header or a menu which might change based on the visited page. All the logic to create this menu depending on who is logged on, and how to create it, (</a:t>
            </a:r>
            <a:r>
              <a:rPr lang="en-US" i="0" baseline="0" dirty="0" err="1" smtClean="0"/>
              <a:t>e.g</a:t>
            </a:r>
            <a:r>
              <a:rPr lang="en-US" i="0" baseline="0" dirty="0" smtClean="0"/>
              <a:t>: using graphic files and hyperlinks) could be in a separated file.</a:t>
            </a:r>
          </a:p>
          <a:p>
            <a:endParaRPr lang="en-US" i="0" baseline="0" dirty="0" smtClean="0"/>
          </a:p>
          <a:p>
            <a:r>
              <a:rPr lang="en-US" i="0" dirty="0" smtClean="0"/>
              <a:t>Normally, the sections that you create in a content page have to match the sections that are defined in the layout page. You can override this behavior for a named section by declaring the section to be optional in the layout page. This lets you define multiple content pages that can be shared.</a:t>
            </a:r>
            <a:r>
              <a:rPr lang="en-US" i="0" baseline="0" dirty="0" smtClean="0"/>
              <a:t> To do this, in the layout file change the render of a section adding a “required: false” parameter</a:t>
            </a:r>
          </a:p>
          <a:p>
            <a:endParaRPr lang="en-US" i="0"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i="0" dirty="0" smtClean="0"/>
              <a:t>@</a:t>
            </a:r>
            <a:r>
              <a:rPr lang="en-US" i="0" dirty="0" err="1" smtClean="0"/>
              <a:t>RenderSection</a:t>
            </a:r>
            <a:r>
              <a:rPr lang="en-US" i="0" dirty="0" smtClean="0"/>
              <a:t>("header", required: false)</a:t>
            </a:r>
          </a:p>
          <a:p>
            <a:endParaRPr lang="en-US" i="0" baseline="0" dirty="0" smtClean="0"/>
          </a:p>
          <a:p>
            <a:endParaRPr lang="en-US" i="0" baseline="0" dirty="0" smtClean="0"/>
          </a:p>
          <a:p>
            <a:r>
              <a:rPr lang="en-US" i="0" baseline="0" dirty="0" smtClean="0"/>
              <a:t>@* Background Info *@</a:t>
            </a:r>
          </a:p>
          <a:p>
            <a:r>
              <a:rPr lang="en-US" i="0" dirty="0" smtClean="0"/>
              <a:t>http://www.asp.net/webmatrix/tutorials/3-creating-a-consistent-look</a:t>
            </a:r>
          </a:p>
        </p:txBody>
      </p:sp>
      <p:sp>
        <p:nvSpPr>
          <p:cNvPr id="4" name="Slide Number Placeholder 3"/>
          <p:cNvSpPr>
            <a:spLocks noGrp="1"/>
          </p:cNvSpPr>
          <p:nvPr>
            <p:ph type="sldNum" sz="quarter" idx="10"/>
          </p:nvPr>
        </p:nvSpPr>
        <p:spPr/>
        <p:txBody>
          <a:bodyPr/>
          <a:lstStyle/>
          <a:p>
            <a:fld id="{84744DE4-D370-40F1-ADA2-847ED657A066}" type="slidenum">
              <a:rPr lang="en-US" smtClean="0"/>
              <a:t>21</a:t>
            </a:fld>
            <a:endParaRPr lang="en-US"/>
          </a:p>
        </p:txBody>
      </p:sp>
    </p:spTree>
    <p:extLst>
      <p:ext uri="{BB962C8B-B14F-4D97-AF65-F5344CB8AC3E}">
        <p14:creationId xmlns:p14="http://schemas.microsoft.com/office/powerpoint/2010/main" val="12795512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30</a:t>
            </a:r>
            <a:r>
              <a:rPr lang="en-US" baseline="0" dirty="0" smtClean="0"/>
              <a:t> seconds</a:t>
            </a:r>
          </a:p>
          <a:p>
            <a:endParaRPr lang="en-US" dirty="0" smtClean="0"/>
          </a:p>
          <a:p>
            <a:r>
              <a:rPr lang="en-US" i="0" dirty="0" smtClean="0"/>
              <a:t>Sometime</a:t>
            </a:r>
            <a:r>
              <a:rPr lang="en-US" i="0" baseline="0" dirty="0" smtClean="0"/>
              <a:t>s you find content and code that doesn’t change, for instance: header and footer. They remain the same across all your site. To do this, you can use the @</a:t>
            </a:r>
            <a:r>
              <a:rPr lang="en-US" i="0" baseline="0" dirty="0" err="1" smtClean="0"/>
              <a:t>RenderPage</a:t>
            </a:r>
            <a:r>
              <a:rPr lang="en-US" i="0" baseline="0" dirty="0" smtClean="0"/>
              <a:t> command.</a:t>
            </a:r>
            <a:endParaRPr lang="en-US" i="0" dirty="0"/>
          </a:p>
        </p:txBody>
      </p:sp>
      <p:sp>
        <p:nvSpPr>
          <p:cNvPr id="4" name="Slide Number Placeholder 3"/>
          <p:cNvSpPr>
            <a:spLocks noGrp="1"/>
          </p:cNvSpPr>
          <p:nvPr>
            <p:ph type="sldNum" sz="quarter" idx="10"/>
          </p:nvPr>
        </p:nvSpPr>
        <p:spPr/>
        <p:txBody>
          <a:bodyPr/>
          <a:lstStyle/>
          <a:p>
            <a:fld id="{84744DE4-D370-40F1-ADA2-847ED657A066}" type="slidenum">
              <a:rPr lang="en-US" smtClean="0"/>
              <a:t>22</a:t>
            </a:fld>
            <a:endParaRPr lang="en-US"/>
          </a:p>
        </p:txBody>
      </p:sp>
    </p:spTree>
    <p:extLst>
      <p:ext uri="{BB962C8B-B14F-4D97-AF65-F5344CB8AC3E}">
        <p14:creationId xmlns:p14="http://schemas.microsoft.com/office/powerpoint/2010/main" val="20502290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3</a:t>
            </a:fld>
            <a:endParaRPr lang="en-US" dirty="0"/>
          </a:p>
        </p:txBody>
      </p:sp>
    </p:spTree>
    <p:extLst>
      <p:ext uri="{BB962C8B-B14F-4D97-AF65-F5344CB8AC3E}">
        <p14:creationId xmlns:p14="http://schemas.microsoft.com/office/powerpoint/2010/main" val="4913349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5</a:t>
            </a:r>
            <a:r>
              <a:rPr lang="en-US" baseline="0" dirty="0" smtClean="0"/>
              <a:t> minutes</a:t>
            </a:r>
          </a:p>
          <a:p>
            <a:endParaRPr lang="en-US" dirty="0" smtClean="0"/>
          </a:p>
          <a:p>
            <a:r>
              <a:rPr lang="en-US" dirty="0" smtClean="0"/>
              <a:t>See</a:t>
            </a:r>
            <a:r>
              <a:rPr lang="en-US" baseline="0" dirty="0" smtClean="0"/>
              <a:t> demo script for flow</a:t>
            </a:r>
          </a:p>
        </p:txBody>
      </p:sp>
      <p:sp>
        <p:nvSpPr>
          <p:cNvPr id="4" name="Slide Number Placeholder 3"/>
          <p:cNvSpPr>
            <a:spLocks noGrp="1"/>
          </p:cNvSpPr>
          <p:nvPr>
            <p:ph type="sldNum" sz="quarter" idx="10"/>
          </p:nvPr>
        </p:nvSpPr>
        <p:spPr/>
        <p:txBody>
          <a:bodyPr/>
          <a:lstStyle/>
          <a:p>
            <a:fld id="{84744DE4-D370-40F1-ADA2-847ED657A066}" type="slidenum">
              <a:rPr lang="en-US" smtClean="0"/>
              <a:t>23</a:t>
            </a:fld>
            <a:endParaRPr lang="en-US"/>
          </a:p>
        </p:txBody>
      </p:sp>
    </p:spTree>
    <p:extLst>
      <p:ext uri="{BB962C8B-B14F-4D97-AF65-F5344CB8AC3E}">
        <p14:creationId xmlns:p14="http://schemas.microsoft.com/office/powerpoint/2010/main" val="131543341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 minute</a:t>
            </a:r>
          </a:p>
          <a:p>
            <a:endParaRPr lang="en-US" dirty="0" smtClean="0"/>
          </a:p>
          <a:p>
            <a:r>
              <a:rPr lang="en-US" i="0" dirty="0" smtClean="0"/>
              <a:t>Suppose</a:t>
            </a:r>
            <a:r>
              <a:rPr lang="en-US" i="0" baseline="0" dirty="0" smtClean="0"/>
              <a:t> that you want to change your site style for Christmas. To do this, you have to replace all your colors, buttons, background images and icons. To simplify this, you could use themes and change it in a blink. </a:t>
            </a:r>
          </a:p>
          <a:p>
            <a:endParaRPr lang="en-US" i="0" baseline="0" dirty="0" smtClean="0"/>
          </a:p>
          <a:p>
            <a:r>
              <a:rPr lang="en-US" i="0" baseline="0" dirty="0" smtClean="0"/>
              <a:t>In this sample, you could see how the background, font family and color were changed. You can change this in your sites or even let your user to pick a theme for him.</a:t>
            </a:r>
          </a:p>
        </p:txBody>
      </p:sp>
      <p:sp>
        <p:nvSpPr>
          <p:cNvPr id="4" name="Slide Number Placeholder 3"/>
          <p:cNvSpPr>
            <a:spLocks noGrp="1"/>
          </p:cNvSpPr>
          <p:nvPr>
            <p:ph type="sldNum" sz="quarter" idx="10"/>
          </p:nvPr>
        </p:nvSpPr>
        <p:spPr/>
        <p:txBody>
          <a:bodyPr/>
          <a:lstStyle/>
          <a:p>
            <a:fld id="{84744DE4-D370-40F1-ADA2-847ED657A066}" type="slidenum">
              <a:rPr lang="en-US" smtClean="0"/>
              <a:t>24</a:t>
            </a:fld>
            <a:endParaRPr lang="en-US"/>
          </a:p>
        </p:txBody>
      </p:sp>
    </p:spTree>
    <p:extLst>
      <p:ext uri="{BB962C8B-B14F-4D97-AF65-F5344CB8AC3E}">
        <p14:creationId xmlns:p14="http://schemas.microsoft.com/office/powerpoint/2010/main" val="165980749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 minute</a:t>
            </a:r>
          </a:p>
          <a:p>
            <a:endParaRPr lang="en-US" i="1" baseline="0" dirty="0" smtClean="0"/>
          </a:p>
          <a:p>
            <a:r>
              <a:rPr lang="en-US" i="0" baseline="0" dirty="0" smtClean="0"/>
              <a:t>In order to use Themes you have to:</a:t>
            </a:r>
          </a:p>
          <a:p>
            <a:pPr marL="228600" indent="-228600">
              <a:buAutoNum type="arabicPeriod"/>
            </a:pPr>
            <a:r>
              <a:rPr lang="en-US" i="0" baseline="0" dirty="0" smtClean="0"/>
              <a:t>Create an “</a:t>
            </a:r>
            <a:r>
              <a:rPr lang="en-US" i="0" baseline="0" dirty="0" err="1" smtClean="0"/>
              <a:t>App_Themes</a:t>
            </a:r>
            <a:r>
              <a:rPr lang="en-US" i="0" baseline="0" dirty="0" smtClean="0"/>
              <a:t>“ folder at the root of your site</a:t>
            </a:r>
          </a:p>
          <a:p>
            <a:pPr marL="228600" indent="-228600">
              <a:buAutoNum type="arabicPeriod"/>
            </a:pPr>
            <a:r>
              <a:rPr lang="en-US" i="0" baseline="0" dirty="0" smtClean="0"/>
              <a:t>Place all your Style sheet files (CSS), images, </a:t>
            </a:r>
            <a:r>
              <a:rPr lang="en-US" i="0" baseline="0" dirty="0" err="1" smtClean="0"/>
              <a:t>Javascript</a:t>
            </a:r>
            <a:r>
              <a:rPr lang="en-US" i="0" baseline="0" dirty="0" smtClean="0"/>
              <a:t> and Layout files.</a:t>
            </a:r>
          </a:p>
          <a:p>
            <a:pPr marL="228600" indent="-228600">
              <a:buAutoNum type="arabicPeriod"/>
            </a:pPr>
            <a:r>
              <a:rPr lang="en-US" i="0" baseline="0" dirty="0" smtClean="0"/>
              <a:t>Register the theme in your </a:t>
            </a:r>
            <a:r>
              <a:rPr lang="en-US" i="0" baseline="0" dirty="0" err="1" smtClean="0"/>
              <a:t>app_start</a:t>
            </a:r>
            <a:endParaRPr lang="en-US" i="0" baseline="0" dirty="0" smtClean="0"/>
          </a:p>
          <a:p>
            <a:pPr marL="228600" indent="-228600">
              <a:buAutoNum type="arabicPeriod"/>
            </a:pPr>
            <a:endParaRPr lang="en-US" i="0"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i="0" dirty="0" smtClean="0"/>
              <a:t>Themes</a:t>
            </a:r>
            <a:r>
              <a:rPr lang="en-US" i="0" baseline="0" dirty="0" smtClean="0"/>
              <a:t> work in a hierarchical way, if they don’t find a specific resource (e.g.: image file) it will use the one defined in the default theme.</a:t>
            </a:r>
          </a:p>
          <a:p>
            <a:pPr marL="228600" indent="-228600">
              <a:buAutoNum type="arabicPeriod"/>
            </a:pPr>
            <a:endParaRPr lang="en-US" i="0" dirty="0"/>
          </a:p>
        </p:txBody>
      </p:sp>
      <p:sp>
        <p:nvSpPr>
          <p:cNvPr id="4" name="Slide Number Placeholder 3"/>
          <p:cNvSpPr>
            <a:spLocks noGrp="1"/>
          </p:cNvSpPr>
          <p:nvPr>
            <p:ph type="sldNum" sz="quarter" idx="10"/>
          </p:nvPr>
        </p:nvSpPr>
        <p:spPr/>
        <p:txBody>
          <a:bodyPr/>
          <a:lstStyle/>
          <a:p>
            <a:fld id="{84744DE4-D370-40F1-ADA2-847ED657A066}" type="slidenum">
              <a:rPr lang="en-US" smtClean="0"/>
              <a:t>25</a:t>
            </a:fld>
            <a:endParaRPr lang="en-US"/>
          </a:p>
        </p:txBody>
      </p:sp>
    </p:spTree>
    <p:extLst>
      <p:ext uri="{BB962C8B-B14F-4D97-AF65-F5344CB8AC3E}">
        <p14:creationId xmlns:p14="http://schemas.microsoft.com/office/powerpoint/2010/main" val="328910399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smtClean="0"/>
              <a:t>1 minute</a:t>
            </a:r>
          </a:p>
          <a:p>
            <a:endParaRPr lang="en-US" i="1" dirty="0" smtClean="0"/>
          </a:p>
          <a:p>
            <a:r>
              <a:rPr lang="en-US" i="0" dirty="0" smtClean="0"/>
              <a:t>Because</a:t>
            </a:r>
            <a:r>
              <a:rPr lang="en-US" i="0" baseline="0" dirty="0" smtClean="0"/>
              <a:t> of its hierarchical structure, in a specific style file you can redefine only the styles you want to override.</a:t>
            </a:r>
          </a:p>
          <a:p>
            <a:endParaRPr lang="en-US" i="0" baseline="0" dirty="0" smtClean="0"/>
          </a:p>
          <a:p>
            <a:r>
              <a:rPr lang="en-US" i="0" baseline="0" dirty="0" smtClean="0"/>
              <a:t>For instance, in base.css you can define the background and font color for body objects. In foo.css you only override the font color; the background will stay the same as base.css. Additionally, you can modify the font to use “Courier New”.</a:t>
            </a:r>
            <a:endParaRPr lang="en-US" i="0" dirty="0"/>
          </a:p>
        </p:txBody>
      </p:sp>
      <p:sp>
        <p:nvSpPr>
          <p:cNvPr id="4" name="Slide Number Placeholder 3"/>
          <p:cNvSpPr>
            <a:spLocks noGrp="1"/>
          </p:cNvSpPr>
          <p:nvPr>
            <p:ph type="sldNum" sz="quarter" idx="10"/>
          </p:nvPr>
        </p:nvSpPr>
        <p:spPr/>
        <p:txBody>
          <a:bodyPr/>
          <a:lstStyle/>
          <a:p>
            <a:fld id="{84744DE4-D370-40F1-ADA2-847ED657A066}" type="slidenum">
              <a:rPr lang="en-US" smtClean="0"/>
              <a:t>26</a:t>
            </a:fld>
            <a:endParaRPr lang="en-US"/>
          </a:p>
        </p:txBody>
      </p:sp>
    </p:spTree>
    <p:extLst>
      <p:ext uri="{BB962C8B-B14F-4D97-AF65-F5344CB8AC3E}">
        <p14:creationId xmlns:p14="http://schemas.microsoft.com/office/powerpoint/2010/main" val="237917347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5 minutes</a:t>
            </a:r>
          </a:p>
          <a:p>
            <a:endParaRPr lang="en-US" dirty="0" smtClean="0"/>
          </a:p>
          <a:p>
            <a:r>
              <a:rPr lang="en-US" dirty="0" smtClean="0"/>
              <a:t>See</a:t>
            </a:r>
            <a:r>
              <a:rPr lang="en-US" baseline="0" dirty="0" smtClean="0"/>
              <a:t> demo script for details</a:t>
            </a:r>
          </a:p>
        </p:txBody>
      </p:sp>
      <p:sp>
        <p:nvSpPr>
          <p:cNvPr id="4" name="Slide Number Placeholder 3"/>
          <p:cNvSpPr>
            <a:spLocks noGrp="1"/>
          </p:cNvSpPr>
          <p:nvPr>
            <p:ph type="sldNum" sz="quarter" idx="10"/>
          </p:nvPr>
        </p:nvSpPr>
        <p:spPr/>
        <p:txBody>
          <a:bodyPr/>
          <a:lstStyle/>
          <a:p>
            <a:fld id="{84744DE4-D370-40F1-ADA2-847ED657A066}" type="slidenum">
              <a:rPr lang="en-US" smtClean="0"/>
              <a:t>27</a:t>
            </a:fld>
            <a:endParaRPr lang="en-US"/>
          </a:p>
        </p:txBody>
      </p:sp>
    </p:spTree>
    <p:extLst>
      <p:ext uri="{BB962C8B-B14F-4D97-AF65-F5344CB8AC3E}">
        <p14:creationId xmlns:p14="http://schemas.microsoft.com/office/powerpoint/2010/main" val="376398869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a:t>
            </a:r>
            <a:r>
              <a:rPr lang="en-US" baseline="0" dirty="0" smtClean="0"/>
              <a:t> minutes</a:t>
            </a:r>
          </a:p>
          <a:p>
            <a:endParaRPr lang="en-US" dirty="0" smtClean="0"/>
          </a:p>
          <a:p>
            <a:r>
              <a:rPr lang="en-US" sz="1200" kern="1200" dirty="0" smtClean="0">
                <a:solidFill>
                  <a:schemeClr val="tx1"/>
                </a:solidFill>
                <a:effectLst/>
                <a:latin typeface="+mn-lt"/>
                <a:ea typeface="+mn-ea"/>
                <a:cs typeface="+mn-cs"/>
              </a:rPr>
              <a:t>WebMatrix Helpers help you add common functionality to your Web site. They can</a:t>
            </a:r>
            <a:r>
              <a:rPr lang="en-US" sz="1200" kern="1200" baseline="0" dirty="0" smtClean="0">
                <a:solidFill>
                  <a:schemeClr val="tx1"/>
                </a:solidFill>
                <a:effectLst/>
                <a:latin typeface="+mn-lt"/>
                <a:ea typeface="+mn-ea"/>
                <a:cs typeface="+mn-cs"/>
              </a:rPr>
              <a:t> be used to solve </a:t>
            </a:r>
            <a:r>
              <a:rPr lang="en-US" dirty="0" smtClean="0"/>
              <a:t>a specific web site tasks</a:t>
            </a:r>
            <a:r>
              <a:rPr lang="en-US" baseline="0" dirty="0" smtClean="0"/>
              <a:t>. You can think of them as bricks that are used/reused and interconnected to build a site. Nothing stops you from creating a helper and reusing it on different pages of your site, or even in different sites. And you can use helpers created by others. Here is a sample of existing </a:t>
            </a:r>
            <a:endParaRPr lang="en-US" dirty="0"/>
          </a:p>
        </p:txBody>
      </p:sp>
      <p:sp>
        <p:nvSpPr>
          <p:cNvPr id="4" name="Slide Number Placeholder 3"/>
          <p:cNvSpPr>
            <a:spLocks noGrp="1"/>
          </p:cNvSpPr>
          <p:nvPr>
            <p:ph type="sldNum" sz="quarter" idx="10"/>
          </p:nvPr>
        </p:nvSpPr>
        <p:spPr/>
        <p:txBody>
          <a:bodyPr/>
          <a:lstStyle/>
          <a:p>
            <a:fld id="{84744DE4-D370-40F1-ADA2-847ED657A066}" type="slidenum">
              <a:rPr lang="en-US" smtClean="0"/>
              <a:t>28</a:t>
            </a:fld>
            <a:endParaRPr lang="en-US"/>
          </a:p>
        </p:txBody>
      </p:sp>
    </p:spTree>
    <p:extLst>
      <p:ext uri="{BB962C8B-B14F-4D97-AF65-F5344CB8AC3E}">
        <p14:creationId xmlns:p14="http://schemas.microsoft.com/office/powerpoint/2010/main" val="37894175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smtClean="0"/>
              <a:t>1</a:t>
            </a:r>
            <a:r>
              <a:rPr lang="en-US" i="0" baseline="0" dirty="0" smtClean="0"/>
              <a:t> minute</a:t>
            </a:r>
            <a:endParaRPr lang="en-US" i="0" dirty="0" smtClean="0"/>
          </a:p>
          <a:p>
            <a:endParaRPr lang="en-US" i="0" dirty="0" smtClean="0"/>
          </a:p>
          <a:p>
            <a:r>
              <a:rPr lang="en-US" i="0" dirty="0" smtClean="0"/>
              <a:t>HTML Helpers focus in look &amp; feel and</a:t>
            </a:r>
            <a:r>
              <a:rPr lang="en-US" i="0" baseline="0" dirty="0" smtClean="0"/>
              <a:t> simple connection with other sites, like Facebook and Twitter.</a:t>
            </a:r>
          </a:p>
          <a:p>
            <a:endParaRPr lang="en-US" i="0" baseline="0" dirty="0" smtClean="0"/>
          </a:p>
          <a:p>
            <a:r>
              <a:rPr lang="en-US" i="0" baseline="0" dirty="0" smtClean="0"/>
              <a:t>API Helpers are more complex helpers, conceived to interact with external services. Their focus is not based on the user interface, but the service integrity, for instance how to secure a transaction in PayPal or registering an order to update your storage in a Windows Azure Account.</a:t>
            </a:r>
            <a:endParaRPr lang="en-US" i="0" dirty="0"/>
          </a:p>
        </p:txBody>
      </p:sp>
      <p:sp>
        <p:nvSpPr>
          <p:cNvPr id="4" name="Slide Number Placeholder 3"/>
          <p:cNvSpPr>
            <a:spLocks noGrp="1"/>
          </p:cNvSpPr>
          <p:nvPr>
            <p:ph type="sldNum" sz="quarter" idx="10"/>
          </p:nvPr>
        </p:nvSpPr>
        <p:spPr/>
        <p:txBody>
          <a:bodyPr/>
          <a:lstStyle/>
          <a:p>
            <a:fld id="{84744DE4-D370-40F1-ADA2-847ED657A066}" type="slidenum">
              <a:rPr lang="en-US" smtClean="0"/>
              <a:t>29</a:t>
            </a:fld>
            <a:endParaRPr lang="en-US"/>
          </a:p>
        </p:txBody>
      </p:sp>
    </p:spTree>
    <p:extLst>
      <p:ext uri="{BB962C8B-B14F-4D97-AF65-F5344CB8AC3E}">
        <p14:creationId xmlns:p14="http://schemas.microsoft.com/office/powerpoint/2010/main" val="51271401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 minute</a:t>
            </a:r>
          </a:p>
          <a:p>
            <a:endParaRPr lang="en-US" dirty="0" smtClean="0"/>
          </a:p>
          <a:p>
            <a:r>
              <a:rPr lang="en-US" i="0" dirty="0" smtClean="0"/>
              <a:t>Although </a:t>
            </a:r>
            <a:r>
              <a:rPr lang="en-US" i="0" baseline="0" dirty="0" smtClean="0"/>
              <a:t>these three ways to install Helpers are simple and straightforward, we’ll focus on the first one: using the Package Manager, but you could manually download and copy a Helper to your site folder.  Either will work for you.</a:t>
            </a:r>
          </a:p>
        </p:txBody>
      </p:sp>
      <p:sp>
        <p:nvSpPr>
          <p:cNvPr id="4" name="Slide Number Placeholder 3"/>
          <p:cNvSpPr>
            <a:spLocks noGrp="1"/>
          </p:cNvSpPr>
          <p:nvPr>
            <p:ph type="sldNum" sz="quarter" idx="10"/>
          </p:nvPr>
        </p:nvSpPr>
        <p:spPr/>
        <p:txBody>
          <a:bodyPr/>
          <a:lstStyle/>
          <a:p>
            <a:fld id="{84744DE4-D370-40F1-ADA2-847ED657A066}" type="slidenum">
              <a:rPr lang="en-US" smtClean="0"/>
              <a:t>30</a:t>
            </a:fld>
            <a:endParaRPr lang="en-US"/>
          </a:p>
        </p:txBody>
      </p:sp>
    </p:spTree>
    <p:extLst>
      <p:ext uri="{BB962C8B-B14F-4D97-AF65-F5344CB8AC3E}">
        <p14:creationId xmlns:p14="http://schemas.microsoft.com/office/powerpoint/2010/main" val="401536050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 minute</a:t>
            </a:r>
          </a:p>
          <a:p>
            <a:endParaRPr lang="en-US" dirty="0" smtClean="0"/>
          </a:p>
          <a:p>
            <a:r>
              <a:rPr lang="en-US" i="0" dirty="0" smtClean="0"/>
              <a:t>To install</a:t>
            </a:r>
            <a:r>
              <a:rPr lang="en-US" i="0" baseline="0" dirty="0" smtClean="0"/>
              <a:t> Helpers using the Package Manager, you have to browse _admin page of your site. If it’s the first time, you’ll be prompted to enter a new password, that will be used for further visits.</a:t>
            </a:r>
          </a:p>
          <a:p>
            <a:r>
              <a:rPr lang="en-US" i="0" baseline="0" dirty="0" smtClean="0"/>
              <a:t>After that, a page will display a list of Helpers, indicating which are already installed and which could be installed.</a:t>
            </a:r>
            <a:endParaRPr lang="en-US" i="0" dirty="0" smtClean="0"/>
          </a:p>
          <a:p>
            <a:endParaRPr lang="en-US" dirty="0" smtClean="0"/>
          </a:p>
          <a:p>
            <a:r>
              <a:rPr lang="en-US" dirty="0" smtClean="0"/>
              <a:t>We will show you this process</a:t>
            </a:r>
            <a:r>
              <a:rPr lang="en-US" baseline="0" dirty="0" smtClean="0"/>
              <a:t> in a demonstration shortly…</a:t>
            </a:r>
            <a:endParaRPr lang="en-US" dirty="0"/>
          </a:p>
        </p:txBody>
      </p:sp>
      <p:sp>
        <p:nvSpPr>
          <p:cNvPr id="4" name="Slide Number Placeholder 3"/>
          <p:cNvSpPr>
            <a:spLocks noGrp="1"/>
          </p:cNvSpPr>
          <p:nvPr>
            <p:ph type="sldNum" sz="quarter" idx="10"/>
          </p:nvPr>
        </p:nvSpPr>
        <p:spPr/>
        <p:txBody>
          <a:bodyPr/>
          <a:lstStyle/>
          <a:p>
            <a:fld id="{84744DE4-D370-40F1-ADA2-847ED657A066}" type="slidenum">
              <a:rPr lang="en-US" smtClean="0"/>
              <a:t>31</a:t>
            </a:fld>
            <a:endParaRPr lang="en-US"/>
          </a:p>
        </p:txBody>
      </p:sp>
    </p:spTree>
    <p:extLst>
      <p:ext uri="{BB962C8B-B14F-4D97-AF65-F5344CB8AC3E}">
        <p14:creationId xmlns:p14="http://schemas.microsoft.com/office/powerpoint/2010/main" val="97151258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smtClean="0"/>
              <a:t>1 minute</a:t>
            </a:r>
          </a:p>
          <a:p>
            <a:endParaRPr lang="en-US" i="0" dirty="0" smtClean="0"/>
          </a:p>
          <a:p>
            <a:r>
              <a:rPr lang="en-US" i="0" dirty="0" smtClean="0"/>
              <a:t>If people like something on your site, they often want to share it with friends. </a:t>
            </a:r>
            <a:r>
              <a:rPr lang="en-US" i="0" baseline="0" dirty="0" smtClean="0"/>
              <a:t> For instance, to comment on Facebook, you can download the </a:t>
            </a:r>
            <a:r>
              <a:rPr lang="en-US" i="0" baseline="0" dirty="0" err="1" smtClean="0"/>
              <a:t>FacebookSocialHelper</a:t>
            </a:r>
            <a:r>
              <a:rPr lang="en-US" i="0" baseline="0" dirty="0" smtClean="0"/>
              <a:t> and then add the @</a:t>
            </a:r>
            <a:r>
              <a:rPr lang="en-US" i="0" baseline="0" dirty="0" err="1" smtClean="0"/>
              <a:t>FacebookSocialPlugins.Comments</a:t>
            </a:r>
            <a:r>
              <a:rPr lang="en-US" i="0" baseline="0" dirty="0" smtClean="0"/>
              <a:t>()  in your page to show the Facebook comments’ controls. </a:t>
            </a:r>
            <a:r>
              <a:rPr lang="en-US" i="0" dirty="0" smtClean="0"/>
              <a:t> </a:t>
            </a:r>
          </a:p>
          <a:p>
            <a:endParaRPr lang="en-US" i="0" dirty="0" smtClean="0"/>
          </a:p>
          <a:p>
            <a:r>
              <a:rPr lang="en-US" i="0" dirty="0" smtClean="0"/>
              <a:t>Microsoft</a:t>
            </a:r>
            <a:r>
              <a:rPr lang="en-US" i="0" baseline="0" dirty="0" smtClean="0"/>
              <a:t> has also been working on a large number of helpers for WebMatrix including Twitter, PayPal, bit.ly and </a:t>
            </a:r>
            <a:r>
              <a:rPr lang="en-US" i="0" baseline="0" dirty="0" err="1" smtClean="0"/>
              <a:t>Uservoice</a:t>
            </a:r>
            <a:r>
              <a:rPr lang="en-US" i="0" baseline="0" dirty="0" smtClean="0"/>
              <a:t>.  They are all available using Package Manager and they are designed to be very easy to use.</a:t>
            </a:r>
            <a:endParaRPr lang="en-US" i="0" dirty="0"/>
          </a:p>
        </p:txBody>
      </p:sp>
      <p:sp>
        <p:nvSpPr>
          <p:cNvPr id="4" name="Slide Number Placeholder 3"/>
          <p:cNvSpPr>
            <a:spLocks noGrp="1"/>
          </p:cNvSpPr>
          <p:nvPr>
            <p:ph type="sldNum" sz="quarter" idx="10"/>
          </p:nvPr>
        </p:nvSpPr>
        <p:spPr/>
        <p:txBody>
          <a:bodyPr/>
          <a:lstStyle/>
          <a:p>
            <a:fld id="{84744DE4-D370-40F1-ADA2-847ED657A066}" type="slidenum">
              <a:rPr lang="en-US" smtClean="0"/>
              <a:t>32</a:t>
            </a:fld>
            <a:endParaRPr lang="en-US"/>
          </a:p>
        </p:txBody>
      </p:sp>
    </p:spTree>
    <p:extLst>
      <p:ext uri="{BB962C8B-B14F-4D97-AF65-F5344CB8AC3E}">
        <p14:creationId xmlns:p14="http://schemas.microsoft.com/office/powerpoint/2010/main" val="22217039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5</a:t>
            </a:fld>
            <a:endParaRPr lang="en-US" dirty="0"/>
          </a:p>
        </p:txBody>
      </p:sp>
    </p:spTree>
    <p:extLst>
      <p:ext uri="{BB962C8B-B14F-4D97-AF65-F5344CB8AC3E}">
        <p14:creationId xmlns:p14="http://schemas.microsoft.com/office/powerpoint/2010/main" val="365512101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5 minutes</a:t>
            </a:r>
          </a:p>
          <a:p>
            <a:endParaRPr lang="en-US" dirty="0" smtClean="0"/>
          </a:p>
          <a:p>
            <a:r>
              <a:rPr lang="en-US" dirty="0" smtClean="0"/>
              <a:t>For detailed steps please see</a:t>
            </a:r>
            <a:r>
              <a:rPr lang="en-US" baseline="0" dirty="0" smtClean="0"/>
              <a:t> the demo scripts</a:t>
            </a:r>
            <a:endParaRPr lang="en-US" dirty="0" smtClean="0"/>
          </a:p>
          <a:p>
            <a:endParaRPr lang="en-US" dirty="0" smtClean="0"/>
          </a:p>
          <a:p>
            <a:r>
              <a:rPr lang="en-US" dirty="0" smtClean="0"/>
              <a:t>//</a:t>
            </a:r>
            <a:r>
              <a:rPr lang="en-US" baseline="0" dirty="0" smtClean="0"/>
              <a:t> more this to the demo script</a:t>
            </a:r>
          </a:p>
          <a:p>
            <a:r>
              <a:rPr lang="en-US" dirty="0" smtClean="0"/>
              <a:t>New</a:t>
            </a:r>
            <a:r>
              <a:rPr lang="en-US" baseline="0" dirty="0" smtClean="0"/>
              <a:t> Bakery (existing bakery from </a:t>
            </a:r>
            <a:r>
              <a:rPr lang="en-US" baseline="0" dirty="0" err="1" smtClean="0"/>
              <a:t>prev</a:t>
            </a:r>
            <a:r>
              <a:rPr lang="en-US" baseline="0" dirty="0" smtClean="0"/>
              <a:t> demo?)</a:t>
            </a:r>
          </a:p>
          <a:p>
            <a:r>
              <a:rPr lang="en-US" baseline="0" dirty="0" smtClean="0"/>
              <a:t>Install Twitter to the homepage</a:t>
            </a:r>
          </a:p>
          <a:p>
            <a:r>
              <a:rPr lang="en-US" baseline="0" dirty="0" smtClean="0"/>
              <a:t>Add Twitter to the homepage</a:t>
            </a:r>
          </a:p>
          <a:p>
            <a:r>
              <a:rPr lang="en-US" baseline="0" dirty="0" smtClean="0"/>
              <a:t>Install Facebook Social Plugin</a:t>
            </a:r>
          </a:p>
          <a:p>
            <a:r>
              <a:rPr lang="en-US" baseline="0" dirty="0" smtClean="0"/>
              <a:t>Show how we have other helpers like PayPal</a:t>
            </a:r>
            <a:endParaRPr lang="en-US" dirty="0"/>
          </a:p>
        </p:txBody>
      </p:sp>
      <p:sp>
        <p:nvSpPr>
          <p:cNvPr id="4" name="Slide Number Placeholder 3"/>
          <p:cNvSpPr>
            <a:spLocks noGrp="1"/>
          </p:cNvSpPr>
          <p:nvPr>
            <p:ph type="sldNum" sz="quarter" idx="10"/>
          </p:nvPr>
        </p:nvSpPr>
        <p:spPr/>
        <p:txBody>
          <a:bodyPr/>
          <a:lstStyle/>
          <a:p>
            <a:fld id="{84744DE4-D370-40F1-ADA2-847ED657A066}" type="slidenum">
              <a:rPr lang="en-US" smtClean="0"/>
              <a:t>33</a:t>
            </a:fld>
            <a:endParaRPr lang="en-US"/>
          </a:p>
        </p:txBody>
      </p:sp>
    </p:spTree>
    <p:extLst>
      <p:ext uri="{BB962C8B-B14F-4D97-AF65-F5344CB8AC3E}">
        <p14:creationId xmlns:p14="http://schemas.microsoft.com/office/powerpoint/2010/main" val="35889254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smtClean="0"/>
              <a:t>1 minute</a:t>
            </a:r>
          </a:p>
          <a:p>
            <a:endParaRPr lang="en-US" i="0" dirty="0" smtClean="0"/>
          </a:p>
          <a:p>
            <a:r>
              <a:rPr lang="en-US" i="0" dirty="0" smtClean="0"/>
              <a:t>You can set up your website so that users can log into—that will mean that your site should support membership. This can be useful for many reasons. For example, your site might have features that are available only to members. In some cases, you might require users to log in to send you feedback or leave a comment.</a:t>
            </a:r>
          </a:p>
          <a:p>
            <a:endParaRPr lang="en-US" i="0" dirty="0" smtClean="0"/>
          </a:p>
          <a:p>
            <a:r>
              <a:rPr lang="en-US" i="0" dirty="0" smtClean="0"/>
              <a:t>Even if your website supports membership, users aren't necessarily required to log in before they use some of the pages on the site. Users who aren't logged in are known as anonymous users.</a:t>
            </a:r>
          </a:p>
          <a:p>
            <a:r>
              <a:rPr lang="en-US" i="0" dirty="0" smtClean="0"/>
              <a:t>A user can sign in on your website and can then log in to the site. The website requires a user name (or an email address) and a password to confirm that users are who they claim to be. This process of logging in and confirming a user’s identity is known as authentication.</a:t>
            </a:r>
          </a:p>
          <a:p>
            <a:endParaRPr lang="en-US" i="0" dirty="0"/>
          </a:p>
        </p:txBody>
      </p:sp>
      <p:sp>
        <p:nvSpPr>
          <p:cNvPr id="4" name="Slide Number Placeholder 3"/>
          <p:cNvSpPr>
            <a:spLocks noGrp="1"/>
          </p:cNvSpPr>
          <p:nvPr>
            <p:ph type="sldNum" sz="quarter" idx="10"/>
          </p:nvPr>
        </p:nvSpPr>
        <p:spPr/>
        <p:txBody>
          <a:bodyPr/>
          <a:lstStyle/>
          <a:p>
            <a:fld id="{84744DE4-D370-40F1-ADA2-847ED657A066}" type="slidenum">
              <a:rPr lang="en-US" smtClean="0"/>
              <a:t>34</a:t>
            </a:fld>
            <a:endParaRPr lang="en-US"/>
          </a:p>
        </p:txBody>
      </p:sp>
    </p:spTree>
    <p:extLst>
      <p:ext uri="{BB962C8B-B14F-4D97-AF65-F5344CB8AC3E}">
        <p14:creationId xmlns:p14="http://schemas.microsoft.com/office/powerpoint/2010/main" val="24462681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smtClean="0"/>
              <a:t>1</a:t>
            </a:r>
            <a:r>
              <a:rPr lang="en-US" i="0" baseline="0" dirty="0" smtClean="0"/>
              <a:t> minute</a:t>
            </a:r>
            <a:endParaRPr lang="en-US" i="0" dirty="0" smtClean="0"/>
          </a:p>
          <a:p>
            <a:endParaRPr lang="en-US" i="0" dirty="0" smtClean="0"/>
          </a:p>
          <a:p>
            <a:r>
              <a:rPr lang="en-US" i="0" dirty="0" smtClean="0"/>
              <a:t>The </a:t>
            </a:r>
            <a:r>
              <a:rPr lang="en-US" i="0" dirty="0" err="1" smtClean="0"/>
              <a:t>StarterSite</a:t>
            </a:r>
            <a:r>
              <a:rPr lang="en-US" i="0" baseline="0" dirty="0" smtClean="0"/>
              <a:t> Template comes with membership configured, and with a Database ready to be filled with users as well as their roles in the website.</a:t>
            </a:r>
          </a:p>
          <a:p>
            <a:endParaRPr lang="en-US" i="0" baseline="0" dirty="0" smtClean="0"/>
          </a:p>
          <a:p>
            <a:r>
              <a:rPr lang="en-US" i="0" baseline="0" dirty="0" smtClean="0"/>
              <a:t>First, you have to uncomment the </a:t>
            </a:r>
            <a:r>
              <a:rPr lang="en-US" i="0" baseline="0" dirty="0" err="1" smtClean="0"/>
              <a:t>WebSecurity.InitializeDatabaseConnection</a:t>
            </a:r>
            <a:r>
              <a:rPr lang="en-US" i="0" baseline="0" dirty="0" smtClean="0"/>
              <a:t> and fill the parameters with a </a:t>
            </a:r>
            <a:r>
              <a:rPr lang="en-US" i="0" baseline="0" dirty="0" err="1" smtClean="0"/>
              <a:t>userProfile</a:t>
            </a:r>
            <a:r>
              <a:rPr lang="en-US" i="0" baseline="0" dirty="0" smtClean="0"/>
              <a:t> and </a:t>
            </a:r>
            <a:r>
              <a:rPr lang="en-US" i="0" baseline="0" dirty="0" err="1" smtClean="0"/>
              <a:t>userId</a:t>
            </a:r>
            <a:r>
              <a:rPr lang="en-US" i="0" baseline="0" dirty="0" smtClean="0"/>
              <a:t> to be defined in the database.</a:t>
            </a:r>
          </a:p>
        </p:txBody>
      </p:sp>
      <p:sp>
        <p:nvSpPr>
          <p:cNvPr id="4" name="Slide Number Placeholder 3"/>
          <p:cNvSpPr>
            <a:spLocks noGrp="1"/>
          </p:cNvSpPr>
          <p:nvPr>
            <p:ph type="sldNum" sz="quarter" idx="10"/>
          </p:nvPr>
        </p:nvSpPr>
        <p:spPr/>
        <p:txBody>
          <a:bodyPr/>
          <a:lstStyle/>
          <a:p>
            <a:fld id="{84744DE4-D370-40F1-ADA2-847ED657A066}" type="slidenum">
              <a:rPr lang="en-US" smtClean="0"/>
              <a:t>35</a:t>
            </a:fld>
            <a:endParaRPr lang="en-US"/>
          </a:p>
        </p:txBody>
      </p:sp>
    </p:spTree>
    <p:extLst>
      <p:ext uri="{BB962C8B-B14F-4D97-AF65-F5344CB8AC3E}">
        <p14:creationId xmlns:p14="http://schemas.microsoft.com/office/powerpoint/2010/main" val="197185122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 minute</a:t>
            </a:r>
          </a:p>
          <a:p>
            <a:endParaRPr lang="en-US" dirty="0" smtClean="0"/>
          </a:p>
          <a:p>
            <a:r>
              <a:rPr lang="en-US" dirty="0" smtClean="0"/>
              <a:t>The</a:t>
            </a:r>
            <a:r>
              <a:rPr lang="en-US" baseline="0" dirty="0" smtClean="0"/>
              <a:t> </a:t>
            </a:r>
            <a:r>
              <a:rPr lang="en-US" i="1" baseline="0" dirty="0" err="1" smtClean="0"/>
              <a:t>StarterSite</a:t>
            </a:r>
            <a:r>
              <a:rPr lang="en-US" i="1" baseline="0" dirty="0" smtClean="0"/>
              <a:t> </a:t>
            </a:r>
            <a:r>
              <a:rPr lang="en-US" baseline="0" dirty="0" smtClean="0"/>
              <a:t>template and others include pages that handle membership, like register, forgotten password etc.  If you are creating a website from scratch, we recommend you still use the admin pages from one of the templates because it’ll get you going much more quickly.</a:t>
            </a:r>
            <a:endParaRPr lang="en-US" dirty="0"/>
          </a:p>
        </p:txBody>
      </p:sp>
      <p:sp>
        <p:nvSpPr>
          <p:cNvPr id="4" name="Slide Number Placeholder 3"/>
          <p:cNvSpPr>
            <a:spLocks noGrp="1"/>
          </p:cNvSpPr>
          <p:nvPr>
            <p:ph type="sldNum" sz="quarter" idx="10"/>
          </p:nvPr>
        </p:nvSpPr>
        <p:spPr/>
        <p:txBody>
          <a:bodyPr/>
          <a:lstStyle/>
          <a:p>
            <a:fld id="{84744DE4-D370-40F1-ADA2-847ED657A066}" type="slidenum">
              <a:rPr lang="en-US" smtClean="0"/>
              <a:t>36</a:t>
            </a:fld>
            <a:endParaRPr lang="en-US"/>
          </a:p>
        </p:txBody>
      </p:sp>
    </p:spTree>
    <p:extLst>
      <p:ext uri="{BB962C8B-B14F-4D97-AF65-F5344CB8AC3E}">
        <p14:creationId xmlns:p14="http://schemas.microsoft.com/office/powerpoint/2010/main" val="276003930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smtClean="0"/>
              <a:t>1 minute</a:t>
            </a:r>
          </a:p>
          <a:p>
            <a:endParaRPr lang="en-US" i="0" dirty="0" smtClean="0"/>
          </a:p>
          <a:p>
            <a:r>
              <a:rPr lang="en-US" i="0" dirty="0" smtClean="0"/>
              <a:t>By</a:t>
            </a:r>
            <a:r>
              <a:rPr lang="en-US" i="0" baseline="0" dirty="0" smtClean="0"/>
              <a:t> using Membership you can easily verify if the user is authenticated, or if it’s an anonymous user. Also if the user trying to reach a specific page has a role with granted privileges to that page.</a:t>
            </a:r>
            <a:endParaRPr lang="en-US" i="0" dirty="0"/>
          </a:p>
        </p:txBody>
      </p:sp>
      <p:sp>
        <p:nvSpPr>
          <p:cNvPr id="4" name="Slide Number Placeholder 3"/>
          <p:cNvSpPr>
            <a:spLocks noGrp="1"/>
          </p:cNvSpPr>
          <p:nvPr>
            <p:ph type="sldNum" sz="quarter" idx="10"/>
          </p:nvPr>
        </p:nvSpPr>
        <p:spPr/>
        <p:txBody>
          <a:bodyPr/>
          <a:lstStyle/>
          <a:p>
            <a:fld id="{84744DE4-D370-40F1-ADA2-847ED657A066}" type="slidenum">
              <a:rPr lang="en-US" smtClean="0"/>
              <a:t>37</a:t>
            </a:fld>
            <a:endParaRPr lang="en-US"/>
          </a:p>
        </p:txBody>
      </p:sp>
    </p:spTree>
    <p:extLst>
      <p:ext uri="{BB962C8B-B14F-4D97-AF65-F5344CB8AC3E}">
        <p14:creationId xmlns:p14="http://schemas.microsoft.com/office/powerpoint/2010/main" val="12175298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 minutes</a:t>
            </a:r>
          </a:p>
          <a:p>
            <a:endParaRPr lang="en-US" dirty="0" smtClean="0"/>
          </a:p>
          <a:p>
            <a:r>
              <a:rPr lang="en-US" dirty="0" smtClean="0"/>
              <a:t>Today’s websites</a:t>
            </a:r>
            <a:r>
              <a:rPr lang="en-US" baseline="0" dirty="0" smtClean="0"/>
              <a:t> often use “clean URLs” that make the current page much more readable for both humans and search engines.  With WebMatrix you get the modern, clean </a:t>
            </a:r>
            <a:r>
              <a:rPr lang="en-US" baseline="0" dirty="0" err="1" smtClean="0"/>
              <a:t>urls</a:t>
            </a:r>
            <a:r>
              <a:rPr lang="en-US" baseline="0" dirty="0" smtClean="0"/>
              <a:t> out of the box because it uses “routing” by default. </a:t>
            </a:r>
          </a:p>
          <a:p>
            <a:endParaRPr lang="en-US" baseline="0" dirty="0" smtClean="0"/>
          </a:p>
          <a:p>
            <a:r>
              <a:rPr lang="en-US" baseline="0" dirty="0" smtClean="0"/>
              <a:t>Routing maps a URL to a resource on the server using a set of predetermined rules.  For instance a </a:t>
            </a:r>
            <a:r>
              <a:rPr lang="en-US" baseline="0" dirty="0" err="1" smtClean="0"/>
              <a:t>url</a:t>
            </a:r>
            <a:r>
              <a:rPr lang="en-US" baseline="0" dirty="0" smtClean="0"/>
              <a:t> with Order will map to </a:t>
            </a:r>
            <a:r>
              <a:rPr lang="en-US" baseline="0" dirty="0" err="1" smtClean="0"/>
              <a:t>Order.cshtml</a:t>
            </a:r>
            <a:r>
              <a:rPr lang="en-US" baseline="0" dirty="0" smtClean="0"/>
              <a:t>.  If you add a “slash” and a string after the first route segment, like in the “product” example, that string will become part of the “</a:t>
            </a:r>
            <a:r>
              <a:rPr lang="en-US" baseline="0" dirty="0" err="1" smtClean="0"/>
              <a:t>Url</a:t>
            </a:r>
            <a:r>
              <a:rPr lang="en-US" baseline="0" dirty="0" smtClean="0"/>
              <a:t> Data” which is then accessible in code from within </a:t>
            </a:r>
            <a:r>
              <a:rPr lang="en-US" baseline="0" dirty="0" err="1" smtClean="0"/>
              <a:t>product.cshml</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84744DE4-D370-40F1-ADA2-847ED657A066}" type="slidenum">
              <a:rPr lang="en-US" smtClean="0"/>
              <a:t>38</a:t>
            </a:fld>
            <a:endParaRPr lang="en-US"/>
          </a:p>
        </p:txBody>
      </p:sp>
    </p:spTree>
    <p:extLst>
      <p:ext uri="{BB962C8B-B14F-4D97-AF65-F5344CB8AC3E}">
        <p14:creationId xmlns:p14="http://schemas.microsoft.com/office/powerpoint/2010/main" val="203457926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AR" baseline="0" dirty="0" smtClean="0"/>
              <a:t>1 minute</a:t>
            </a:r>
          </a:p>
          <a:p>
            <a:endParaRPr lang="es-AR" baseline="0" dirty="0" smtClean="0"/>
          </a:p>
          <a:p>
            <a:r>
              <a:rPr lang="es-AR" baseline="0" dirty="0" err="1" smtClean="0"/>
              <a:t>There</a:t>
            </a:r>
            <a:r>
              <a:rPr lang="es-AR" baseline="0" dirty="0" smtClean="0"/>
              <a:t> are a </a:t>
            </a:r>
            <a:r>
              <a:rPr lang="es-AR" baseline="0" dirty="0" err="1" smtClean="0"/>
              <a:t>couple</a:t>
            </a:r>
            <a:r>
              <a:rPr lang="es-AR" baseline="0" dirty="0" smtClean="0"/>
              <a:t> of </a:t>
            </a:r>
            <a:r>
              <a:rPr lang="es-AR" baseline="0" dirty="0" err="1" smtClean="0"/>
              <a:t>reasons</a:t>
            </a:r>
            <a:r>
              <a:rPr lang="es-AR" baseline="0" dirty="0" smtClean="0"/>
              <a:t> </a:t>
            </a:r>
            <a:r>
              <a:rPr lang="es-AR" baseline="0" dirty="0" err="1" smtClean="0"/>
              <a:t>why</a:t>
            </a:r>
            <a:r>
              <a:rPr lang="es-AR" baseline="0" dirty="0" smtClean="0"/>
              <a:t> </a:t>
            </a:r>
            <a:r>
              <a:rPr lang="es-AR" baseline="0" dirty="0" err="1" smtClean="0"/>
              <a:t>you</a:t>
            </a:r>
            <a:r>
              <a:rPr lang="es-AR" baseline="0" dirty="0" smtClean="0"/>
              <a:t> </a:t>
            </a:r>
            <a:r>
              <a:rPr lang="es-AR" baseline="0" dirty="0" err="1" smtClean="0"/>
              <a:t>might</a:t>
            </a:r>
            <a:r>
              <a:rPr lang="es-AR" baseline="0" dirty="0" smtClean="0"/>
              <a:t> </a:t>
            </a:r>
            <a:r>
              <a:rPr lang="es-AR" baseline="0" dirty="0" err="1" smtClean="0"/>
              <a:t>want</a:t>
            </a:r>
            <a:r>
              <a:rPr lang="es-AR" baseline="0" dirty="0" smtClean="0"/>
              <a:t> </a:t>
            </a:r>
            <a:r>
              <a:rPr lang="es-AR" baseline="0" dirty="0" err="1" smtClean="0"/>
              <a:t>to</a:t>
            </a:r>
            <a:r>
              <a:rPr lang="es-AR" baseline="0" dirty="0" smtClean="0"/>
              <a:t> </a:t>
            </a:r>
            <a:r>
              <a:rPr lang="es-AR" baseline="0" dirty="0" err="1" smtClean="0"/>
              <a:t>build</a:t>
            </a:r>
            <a:r>
              <a:rPr lang="es-AR" baseline="0" dirty="0" smtClean="0"/>
              <a:t> </a:t>
            </a:r>
            <a:r>
              <a:rPr lang="es-AR" baseline="0" dirty="0" err="1" smtClean="0"/>
              <a:t>your</a:t>
            </a:r>
            <a:r>
              <a:rPr lang="es-AR" baseline="0" dirty="0" smtClean="0"/>
              <a:t> </a:t>
            </a:r>
            <a:r>
              <a:rPr lang="es-AR" baseline="0" dirty="0" err="1" smtClean="0"/>
              <a:t>own</a:t>
            </a:r>
            <a:r>
              <a:rPr lang="es-AR" baseline="0" dirty="0" smtClean="0"/>
              <a:t> </a:t>
            </a:r>
            <a:r>
              <a:rPr lang="es-AR" baseline="0" dirty="0" err="1" smtClean="0"/>
              <a:t>helpers</a:t>
            </a:r>
            <a:r>
              <a:rPr lang="es-AR" baseline="0" dirty="0" smtClean="0"/>
              <a:t> </a:t>
            </a:r>
            <a:r>
              <a:rPr lang="es-AR" baseline="0" dirty="0" err="1" smtClean="0"/>
              <a:t>for</a:t>
            </a:r>
            <a:r>
              <a:rPr lang="es-AR" baseline="0" dirty="0" smtClean="0"/>
              <a:t> WebMatrix.</a:t>
            </a:r>
          </a:p>
          <a:p>
            <a:endParaRPr lang="es-AR" baseline="0" dirty="0" smtClean="0"/>
          </a:p>
          <a:p>
            <a:r>
              <a:rPr lang="es-AR" baseline="0" dirty="0" err="1" smtClean="0"/>
              <a:t>Firstly</a:t>
            </a:r>
            <a:r>
              <a:rPr lang="es-AR" baseline="0" dirty="0" smtClean="0"/>
              <a:t>, </a:t>
            </a:r>
            <a:r>
              <a:rPr lang="es-AR" baseline="0" dirty="0" err="1" smtClean="0"/>
              <a:t>over</a:t>
            </a:r>
            <a:r>
              <a:rPr lang="es-AR" baseline="0" dirty="0" smtClean="0"/>
              <a:t> time </a:t>
            </a:r>
            <a:r>
              <a:rPr lang="es-AR" baseline="0" dirty="0" err="1" smtClean="0"/>
              <a:t>you</a:t>
            </a:r>
            <a:r>
              <a:rPr lang="es-AR" baseline="0" dirty="0" smtClean="0"/>
              <a:t> </a:t>
            </a:r>
            <a:r>
              <a:rPr lang="es-AR" baseline="0" dirty="0" err="1" smtClean="0"/>
              <a:t>will</a:t>
            </a:r>
            <a:r>
              <a:rPr lang="es-AR" baseline="0" dirty="0" smtClean="0"/>
              <a:t> </a:t>
            </a:r>
            <a:r>
              <a:rPr lang="es-AR" baseline="0" dirty="0" err="1" smtClean="0"/>
              <a:t>find</a:t>
            </a:r>
            <a:r>
              <a:rPr lang="es-AR" baseline="0" dirty="0" smtClean="0"/>
              <a:t> </a:t>
            </a:r>
            <a:r>
              <a:rPr lang="es-AR" baseline="0" dirty="0" err="1" smtClean="0"/>
              <a:t>that</a:t>
            </a:r>
            <a:r>
              <a:rPr lang="es-AR" baseline="0" dirty="0" smtClean="0"/>
              <a:t> </a:t>
            </a:r>
            <a:r>
              <a:rPr lang="es-AR" baseline="0" dirty="0" err="1" smtClean="0"/>
              <a:t>using</a:t>
            </a:r>
            <a:r>
              <a:rPr lang="es-AR" baseline="0" dirty="0" smtClean="0"/>
              <a:t> </a:t>
            </a:r>
            <a:r>
              <a:rPr lang="es-AR" baseline="0" dirty="0" err="1" smtClean="0"/>
              <a:t>Helpers</a:t>
            </a:r>
            <a:r>
              <a:rPr lang="es-AR" baseline="0" dirty="0" smtClean="0"/>
              <a:t> </a:t>
            </a:r>
            <a:r>
              <a:rPr lang="es-AR" baseline="0" dirty="0" err="1" smtClean="0"/>
              <a:t>will</a:t>
            </a:r>
            <a:r>
              <a:rPr lang="es-AR" baseline="0" dirty="0" smtClean="0"/>
              <a:t> </a:t>
            </a:r>
            <a:r>
              <a:rPr lang="es-AR" baseline="0" dirty="0" err="1" smtClean="0"/>
              <a:t>save</a:t>
            </a:r>
            <a:r>
              <a:rPr lang="es-AR" baseline="0" dirty="0" smtClean="0"/>
              <a:t> </a:t>
            </a:r>
            <a:r>
              <a:rPr lang="es-AR" baseline="0" dirty="0" err="1" smtClean="0"/>
              <a:t>you</a:t>
            </a:r>
            <a:r>
              <a:rPr lang="es-AR" baseline="0" dirty="0" smtClean="0"/>
              <a:t> time </a:t>
            </a:r>
            <a:r>
              <a:rPr lang="es-AR" baseline="0" dirty="0" err="1" smtClean="0"/>
              <a:t>when</a:t>
            </a:r>
            <a:r>
              <a:rPr lang="es-AR" baseline="0" dirty="0" smtClean="0"/>
              <a:t> </a:t>
            </a:r>
            <a:r>
              <a:rPr lang="es-AR" baseline="0" dirty="0" err="1" smtClean="0"/>
              <a:t>building</a:t>
            </a:r>
            <a:r>
              <a:rPr lang="es-AR" baseline="0" dirty="0" smtClean="0"/>
              <a:t> </a:t>
            </a:r>
            <a:r>
              <a:rPr lang="es-AR" baseline="0" dirty="0" err="1" smtClean="0"/>
              <a:t>websites</a:t>
            </a:r>
            <a:r>
              <a:rPr lang="es-AR" baseline="0" dirty="0" smtClean="0"/>
              <a:t> </a:t>
            </a:r>
            <a:r>
              <a:rPr lang="es-AR" baseline="0" dirty="0" err="1" smtClean="0"/>
              <a:t>with</a:t>
            </a:r>
            <a:r>
              <a:rPr lang="es-AR" baseline="0" dirty="0" smtClean="0"/>
              <a:t> WebMatrix.  </a:t>
            </a:r>
            <a:r>
              <a:rPr lang="es-AR" baseline="0" dirty="0" err="1" smtClean="0"/>
              <a:t>There</a:t>
            </a:r>
            <a:r>
              <a:rPr lang="es-AR" baseline="0" dirty="0" smtClean="0"/>
              <a:t> </a:t>
            </a:r>
            <a:r>
              <a:rPr lang="es-AR" baseline="0" dirty="0" err="1" smtClean="0"/>
              <a:t>will</a:t>
            </a:r>
            <a:r>
              <a:rPr lang="es-AR" baseline="0" dirty="0" smtClean="0"/>
              <a:t> </a:t>
            </a:r>
            <a:r>
              <a:rPr lang="es-AR" baseline="0" dirty="0" err="1" smtClean="0"/>
              <a:t>also</a:t>
            </a:r>
            <a:r>
              <a:rPr lang="es-AR" baseline="0" dirty="0" smtClean="0"/>
              <a:t> be times </a:t>
            </a:r>
            <a:r>
              <a:rPr lang="es-AR" baseline="0" dirty="0" err="1" smtClean="0"/>
              <a:t>when</a:t>
            </a:r>
            <a:r>
              <a:rPr lang="es-AR" baseline="0" dirty="0" smtClean="0"/>
              <a:t> </a:t>
            </a:r>
            <a:r>
              <a:rPr lang="es-AR" baseline="0" dirty="0" err="1" smtClean="0"/>
              <a:t>you</a:t>
            </a:r>
            <a:r>
              <a:rPr lang="es-AR" baseline="0" dirty="0" smtClean="0"/>
              <a:t> </a:t>
            </a:r>
            <a:r>
              <a:rPr lang="es-AR" baseline="0" dirty="0" err="1" smtClean="0"/>
              <a:t>find</a:t>
            </a:r>
            <a:r>
              <a:rPr lang="es-AR" baseline="0" dirty="0" smtClean="0"/>
              <a:t> </a:t>
            </a:r>
            <a:r>
              <a:rPr lang="es-AR" baseline="0" dirty="0" err="1" smtClean="0"/>
              <a:t>yourself</a:t>
            </a:r>
            <a:r>
              <a:rPr lang="es-AR" baseline="0" dirty="0" smtClean="0"/>
              <a:t> </a:t>
            </a:r>
            <a:r>
              <a:rPr lang="es-AR" baseline="0" dirty="0" err="1" smtClean="0"/>
              <a:t>doing</a:t>
            </a:r>
            <a:r>
              <a:rPr lang="es-AR" baseline="0" dirty="0" smtClean="0"/>
              <a:t> </a:t>
            </a:r>
            <a:r>
              <a:rPr lang="es-AR" baseline="0" dirty="0" err="1" smtClean="0"/>
              <a:t>repetitive</a:t>
            </a:r>
            <a:r>
              <a:rPr lang="es-AR" baseline="0" dirty="0" smtClean="0"/>
              <a:t> and/</a:t>
            </a:r>
            <a:r>
              <a:rPr lang="es-AR" baseline="0" dirty="0" err="1" smtClean="0"/>
              <a:t>or</a:t>
            </a:r>
            <a:r>
              <a:rPr lang="es-AR" baseline="0" dirty="0" smtClean="0"/>
              <a:t> </a:t>
            </a:r>
            <a:r>
              <a:rPr lang="es-AR" baseline="0" dirty="0" err="1" smtClean="0"/>
              <a:t>complex</a:t>
            </a:r>
            <a:r>
              <a:rPr lang="es-AR" baseline="0" dirty="0" smtClean="0"/>
              <a:t> </a:t>
            </a:r>
            <a:r>
              <a:rPr lang="es-AR" baseline="0" dirty="0" err="1" smtClean="0"/>
              <a:t>tasks</a:t>
            </a:r>
            <a:r>
              <a:rPr lang="es-AR" baseline="0" dirty="0" smtClean="0"/>
              <a:t>.  </a:t>
            </a:r>
            <a:r>
              <a:rPr lang="es-AR" baseline="0" dirty="0" err="1" smtClean="0"/>
              <a:t>This</a:t>
            </a:r>
            <a:r>
              <a:rPr lang="es-AR" baseline="0" dirty="0" smtClean="0"/>
              <a:t> </a:t>
            </a:r>
            <a:r>
              <a:rPr lang="es-AR" baseline="0" dirty="0" err="1" smtClean="0"/>
              <a:t>is</a:t>
            </a:r>
            <a:r>
              <a:rPr lang="es-AR" baseline="0" dirty="0" smtClean="0"/>
              <a:t> </a:t>
            </a:r>
            <a:r>
              <a:rPr lang="es-AR" baseline="0" dirty="0" err="1" smtClean="0"/>
              <a:t>often</a:t>
            </a:r>
            <a:r>
              <a:rPr lang="es-AR" baseline="0" dirty="0" smtClean="0"/>
              <a:t> a </a:t>
            </a:r>
            <a:r>
              <a:rPr lang="es-AR" baseline="0" dirty="0" err="1" smtClean="0"/>
              <a:t>sign</a:t>
            </a:r>
            <a:r>
              <a:rPr lang="es-AR" baseline="0" dirty="0" smtClean="0"/>
              <a:t> </a:t>
            </a:r>
            <a:r>
              <a:rPr lang="es-AR" baseline="0" dirty="0" err="1" smtClean="0"/>
              <a:t>that</a:t>
            </a:r>
            <a:r>
              <a:rPr lang="es-AR" baseline="0" dirty="0" smtClean="0"/>
              <a:t> a </a:t>
            </a:r>
            <a:r>
              <a:rPr lang="es-AR" baseline="0" dirty="0" err="1" smtClean="0"/>
              <a:t>Helper</a:t>
            </a:r>
            <a:r>
              <a:rPr lang="es-AR" baseline="0" dirty="0" smtClean="0"/>
              <a:t> </a:t>
            </a:r>
            <a:r>
              <a:rPr lang="es-AR" baseline="0" dirty="0" err="1" smtClean="0"/>
              <a:t>will</a:t>
            </a:r>
            <a:r>
              <a:rPr lang="es-AR" baseline="0" dirty="0" smtClean="0"/>
              <a:t> </a:t>
            </a:r>
            <a:r>
              <a:rPr lang="es-AR" baseline="0" dirty="0" err="1" smtClean="0"/>
              <a:t>help</a:t>
            </a:r>
            <a:r>
              <a:rPr lang="es-AR" baseline="0" dirty="0" smtClean="0"/>
              <a:t> </a:t>
            </a:r>
            <a:r>
              <a:rPr lang="es-AR" baseline="0" dirty="0" err="1" smtClean="0"/>
              <a:t>you</a:t>
            </a:r>
            <a:r>
              <a:rPr lang="es-AR" baseline="0" dirty="0" smtClean="0"/>
              <a:t> </a:t>
            </a:r>
            <a:r>
              <a:rPr lang="es-AR" baseline="0" dirty="0" err="1" smtClean="0"/>
              <a:t>to</a:t>
            </a:r>
            <a:r>
              <a:rPr lang="es-AR" baseline="0" dirty="0" smtClean="0"/>
              <a:t> </a:t>
            </a:r>
            <a:r>
              <a:rPr lang="es-AR" baseline="0" dirty="0" err="1" smtClean="0"/>
              <a:t>save</a:t>
            </a:r>
            <a:r>
              <a:rPr lang="es-AR" baseline="0" dirty="0" smtClean="0"/>
              <a:t> time in </a:t>
            </a:r>
            <a:r>
              <a:rPr lang="es-AR" baseline="0" dirty="0" err="1" smtClean="0"/>
              <a:t>future</a:t>
            </a:r>
            <a:r>
              <a:rPr lang="es-AR" baseline="0" dirty="0" smtClean="0"/>
              <a:t> </a:t>
            </a:r>
            <a:r>
              <a:rPr lang="es-AR" baseline="0" dirty="0" err="1" smtClean="0"/>
              <a:t>projects</a:t>
            </a:r>
            <a:r>
              <a:rPr lang="es-AR" baseline="0" dirty="0" smtClean="0"/>
              <a:t> </a:t>
            </a:r>
            <a:r>
              <a:rPr lang="es-AR" baseline="0" dirty="0" err="1" smtClean="0"/>
              <a:t>with</a:t>
            </a:r>
            <a:r>
              <a:rPr lang="es-AR" baseline="0" dirty="0" smtClean="0"/>
              <a:t> </a:t>
            </a:r>
            <a:r>
              <a:rPr lang="es-AR" baseline="0" dirty="0" err="1" smtClean="0"/>
              <a:t>code-reuse</a:t>
            </a:r>
            <a:r>
              <a:rPr lang="es-AR" baseline="0" dirty="0" smtClean="0"/>
              <a:t>.</a:t>
            </a:r>
          </a:p>
          <a:p>
            <a:endParaRPr lang="es-AR" baseline="0" dirty="0" smtClean="0"/>
          </a:p>
          <a:p>
            <a:r>
              <a:rPr lang="es-AR" baseline="0" dirty="0" err="1" smtClean="0"/>
              <a:t>Secondly</a:t>
            </a:r>
            <a:r>
              <a:rPr lang="es-AR" baseline="0" dirty="0" smtClean="0"/>
              <a:t>, </a:t>
            </a:r>
            <a:r>
              <a:rPr lang="es-AR" baseline="0" dirty="0" err="1" smtClean="0"/>
              <a:t>Helpers</a:t>
            </a:r>
            <a:r>
              <a:rPr lang="es-AR" baseline="0" dirty="0" smtClean="0"/>
              <a:t> are </a:t>
            </a:r>
            <a:r>
              <a:rPr lang="es-AR" baseline="0" dirty="0" err="1" smtClean="0"/>
              <a:t>useful</a:t>
            </a:r>
            <a:r>
              <a:rPr lang="es-AR" baseline="0" dirty="0" smtClean="0"/>
              <a:t> </a:t>
            </a:r>
            <a:r>
              <a:rPr lang="es-AR" baseline="0" dirty="0" err="1" smtClean="0"/>
              <a:t>when</a:t>
            </a:r>
            <a:r>
              <a:rPr lang="es-AR" baseline="0" dirty="0" smtClean="0"/>
              <a:t> </a:t>
            </a:r>
            <a:r>
              <a:rPr lang="es-AR" baseline="0" dirty="0" err="1" smtClean="0"/>
              <a:t>trying</a:t>
            </a:r>
            <a:r>
              <a:rPr lang="es-AR" baseline="0" dirty="0" smtClean="0"/>
              <a:t> </a:t>
            </a:r>
            <a:r>
              <a:rPr lang="es-AR" baseline="0" dirty="0" err="1" smtClean="0"/>
              <a:t>to</a:t>
            </a:r>
            <a:r>
              <a:rPr lang="es-AR" baseline="0" dirty="0" smtClean="0"/>
              <a:t> </a:t>
            </a:r>
            <a:r>
              <a:rPr lang="es-AR" baseline="0" dirty="0" err="1" smtClean="0"/>
              <a:t>create</a:t>
            </a:r>
            <a:r>
              <a:rPr lang="es-AR" baseline="0" dirty="0" smtClean="0"/>
              <a:t> a </a:t>
            </a:r>
            <a:r>
              <a:rPr lang="es-AR" baseline="0" dirty="0" err="1" smtClean="0"/>
              <a:t>developer</a:t>
            </a:r>
            <a:r>
              <a:rPr lang="es-AR" baseline="0" dirty="0" smtClean="0"/>
              <a:t> </a:t>
            </a:r>
            <a:r>
              <a:rPr lang="es-AR" baseline="0" dirty="0" err="1" smtClean="0"/>
              <a:t>ecosystem</a:t>
            </a:r>
            <a:r>
              <a:rPr lang="es-AR" baseline="0" dirty="0" smtClean="0"/>
              <a:t> </a:t>
            </a:r>
            <a:r>
              <a:rPr lang="es-AR" baseline="0" dirty="0" err="1" smtClean="0"/>
              <a:t>around</a:t>
            </a:r>
            <a:r>
              <a:rPr lang="es-AR" baseline="0" dirty="0" smtClean="0"/>
              <a:t> </a:t>
            </a:r>
            <a:r>
              <a:rPr lang="es-AR" baseline="0" dirty="0" err="1" smtClean="0"/>
              <a:t>your</a:t>
            </a:r>
            <a:r>
              <a:rPr lang="es-AR" baseline="0" dirty="0" smtClean="0"/>
              <a:t> </a:t>
            </a:r>
            <a:r>
              <a:rPr lang="es-AR" baseline="0" dirty="0" err="1" smtClean="0"/>
              <a:t>own</a:t>
            </a:r>
            <a:r>
              <a:rPr lang="es-AR" baseline="0" dirty="0" smtClean="0"/>
              <a:t> </a:t>
            </a:r>
            <a:r>
              <a:rPr lang="es-AR" baseline="0" dirty="0" err="1" smtClean="0"/>
              <a:t>product</a:t>
            </a:r>
            <a:r>
              <a:rPr lang="es-AR" baseline="0" dirty="0" smtClean="0"/>
              <a:t>/</a:t>
            </a:r>
            <a:r>
              <a:rPr lang="es-AR" baseline="0" dirty="0" err="1" smtClean="0"/>
              <a:t>website</a:t>
            </a:r>
            <a:r>
              <a:rPr lang="es-AR" baseline="0" dirty="0" smtClean="0"/>
              <a:t>/</a:t>
            </a:r>
            <a:r>
              <a:rPr lang="es-AR" baseline="0" dirty="0" err="1" smtClean="0"/>
              <a:t>service</a:t>
            </a:r>
            <a:r>
              <a:rPr lang="es-AR" baseline="0" dirty="0" smtClean="0"/>
              <a:t> </a:t>
            </a:r>
            <a:r>
              <a:rPr lang="es-AR" baseline="0" dirty="0" err="1" smtClean="0"/>
              <a:t>by</a:t>
            </a:r>
            <a:r>
              <a:rPr lang="es-AR" baseline="0" dirty="0" smtClean="0"/>
              <a:t> </a:t>
            </a:r>
            <a:r>
              <a:rPr lang="es-AR" baseline="0" dirty="0" err="1" smtClean="0"/>
              <a:t>making</a:t>
            </a:r>
            <a:r>
              <a:rPr lang="es-AR" baseline="0" dirty="0" smtClean="0"/>
              <a:t> </a:t>
            </a:r>
            <a:r>
              <a:rPr lang="es-AR" baseline="0" dirty="0" err="1" smtClean="0"/>
              <a:t>it</a:t>
            </a:r>
            <a:r>
              <a:rPr lang="es-AR" baseline="0" dirty="0" smtClean="0"/>
              <a:t> as simple as </a:t>
            </a:r>
            <a:r>
              <a:rPr lang="es-AR" baseline="0" dirty="0" err="1" smtClean="0"/>
              <a:t>possible</a:t>
            </a:r>
            <a:r>
              <a:rPr lang="es-AR" baseline="0" dirty="0" smtClean="0"/>
              <a:t> </a:t>
            </a:r>
            <a:r>
              <a:rPr lang="es-AR" baseline="0" dirty="0" err="1" smtClean="0"/>
              <a:t>to</a:t>
            </a:r>
            <a:r>
              <a:rPr lang="es-AR" baseline="0" dirty="0" smtClean="0"/>
              <a:t> </a:t>
            </a:r>
            <a:r>
              <a:rPr lang="es-AR" baseline="0" dirty="0" err="1" smtClean="0"/>
              <a:t>get</a:t>
            </a:r>
            <a:r>
              <a:rPr lang="es-AR" baseline="0" dirty="0" smtClean="0"/>
              <a:t> </a:t>
            </a:r>
            <a:r>
              <a:rPr lang="es-AR" baseline="0" dirty="0" err="1" smtClean="0"/>
              <a:t>going</a:t>
            </a:r>
            <a:r>
              <a:rPr lang="es-AR" baseline="0" dirty="0" smtClean="0"/>
              <a:t> </a:t>
            </a:r>
            <a:r>
              <a:rPr lang="es-AR" baseline="0" dirty="0" err="1" smtClean="0"/>
              <a:t>building</a:t>
            </a:r>
            <a:r>
              <a:rPr lang="es-AR" baseline="0" dirty="0" smtClean="0"/>
              <a:t> a </a:t>
            </a:r>
            <a:r>
              <a:rPr lang="es-AR" baseline="0" dirty="0" err="1" smtClean="0"/>
              <a:t>website</a:t>
            </a:r>
            <a:r>
              <a:rPr lang="es-AR" baseline="0" dirty="0" smtClean="0"/>
              <a:t> </a:t>
            </a:r>
            <a:r>
              <a:rPr lang="es-AR" baseline="0" dirty="0" err="1" smtClean="0"/>
              <a:t>that</a:t>
            </a:r>
            <a:r>
              <a:rPr lang="es-AR" baseline="0" dirty="0" smtClean="0"/>
              <a:t> uses </a:t>
            </a:r>
            <a:r>
              <a:rPr lang="es-AR" baseline="0" dirty="0" err="1" smtClean="0"/>
              <a:t>your</a:t>
            </a:r>
            <a:r>
              <a:rPr lang="es-AR" baseline="0" dirty="0" smtClean="0"/>
              <a:t> </a:t>
            </a:r>
            <a:r>
              <a:rPr lang="es-AR" baseline="0" dirty="0" err="1" smtClean="0"/>
              <a:t>stuff</a:t>
            </a:r>
            <a:r>
              <a:rPr lang="es-AR" baseline="0" dirty="0" smtClean="0"/>
              <a:t>.</a:t>
            </a:r>
          </a:p>
        </p:txBody>
      </p:sp>
      <p:sp>
        <p:nvSpPr>
          <p:cNvPr id="4" name="Slide Number Placeholder 3"/>
          <p:cNvSpPr>
            <a:spLocks noGrp="1"/>
          </p:cNvSpPr>
          <p:nvPr>
            <p:ph type="sldNum" sz="quarter" idx="10"/>
          </p:nvPr>
        </p:nvSpPr>
        <p:spPr/>
        <p:txBody>
          <a:bodyPr/>
          <a:lstStyle/>
          <a:p>
            <a:fld id="{A5BD1786-18B1-49F8-8539-63E05739E96A}" type="slidenum">
              <a:rPr lang="en-US" smtClean="0"/>
              <a:t>39</a:t>
            </a:fld>
            <a:endParaRPr lang="en-US"/>
          </a:p>
        </p:txBody>
      </p:sp>
    </p:spTree>
    <p:extLst>
      <p:ext uri="{BB962C8B-B14F-4D97-AF65-F5344CB8AC3E}">
        <p14:creationId xmlns:p14="http://schemas.microsoft.com/office/powerpoint/2010/main" val="219297591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noProof="0" dirty="0" smtClean="0"/>
              <a:t>3</a:t>
            </a:r>
            <a:r>
              <a:rPr lang="en-US" i="0" baseline="0" noProof="0" dirty="0" smtClean="0"/>
              <a:t> minutes</a:t>
            </a:r>
            <a:endParaRPr lang="en-US" i="0" noProof="0" dirty="0" smtClean="0"/>
          </a:p>
          <a:p>
            <a:endParaRPr lang="en-US" i="0" noProof="0" dirty="0" smtClean="0"/>
          </a:p>
          <a:p>
            <a:r>
              <a:rPr lang="en-US" i="0" noProof="0" dirty="0" smtClean="0"/>
              <a:t>There are 3 approaches for building WebMatrix Helpers</a:t>
            </a:r>
            <a:r>
              <a:rPr lang="en-US" i="0" baseline="0" noProof="0" dirty="0" smtClean="0"/>
              <a:t>.</a:t>
            </a:r>
          </a:p>
          <a:p>
            <a:endParaRPr lang="en-US" i="0" baseline="0" noProof="0" dirty="0" smtClean="0"/>
          </a:p>
          <a:p>
            <a:pPr marL="228600" indent="-228600">
              <a:buAutoNum type="arabicPeriod"/>
            </a:pPr>
            <a:r>
              <a:rPr lang="en-US" i="0" baseline="0" noProof="0" dirty="0" smtClean="0"/>
              <a:t>Using Inline Code</a:t>
            </a:r>
          </a:p>
          <a:p>
            <a:pPr marL="457200" lvl="1" indent="0">
              <a:buNone/>
            </a:pPr>
            <a:r>
              <a:rPr lang="en-US" i="0" baseline="0" noProof="0" dirty="0" smtClean="0"/>
              <a:t>This is the simplest approach for building helpers.</a:t>
            </a:r>
          </a:p>
          <a:p>
            <a:pPr marL="457200" lvl="1" indent="0">
              <a:buNone/>
            </a:pPr>
            <a:r>
              <a:rPr lang="en-US" i="0" baseline="0" noProof="0" dirty="0" smtClean="0"/>
              <a:t>An Inline Code helper uses Razor, and its </a:t>
            </a:r>
            <a:r>
              <a:rPr lang="en-US" i="0" baseline="0" noProof="0" dirty="0" err="1" smtClean="0"/>
              <a:t>cshtml</a:t>
            </a:r>
            <a:r>
              <a:rPr lang="en-US" i="0" baseline="0" noProof="0" dirty="0" smtClean="0"/>
              <a:t> code file is stored inside </a:t>
            </a:r>
            <a:r>
              <a:rPr lang="en-US" i="0" baseline="0" noProof="0" dirty="0" err="1" smtClean="0"/>
              <a:t>App_Code</a:t>
            </a:r>
            <a:r>
              <a:rPr lang="en-US" i="0" baseline="0" noProof="0" dirty="0" smtClean="0"/>
              <a:t>. </a:t>
            </a:r>
          </a:p>
          <a:p>
            <a:pPr marL="457200" lvl="1" indent="0">
              <a:buNone/>
            </a:pPr>
            <a:r>
              <a:rPr lang="en-US" i="0" baseline="0" noProof="0" dirty="0" smtClean="0"/>
              <a:t>When should we use it? For simple helpers</a:t>
            </a:r>
          </a:p>
          <a:p>
            <a:pPr marL="457200" lvl="1" indent="0">
              <a:buNone/>
            </a:pPr>
            <a:endParaRPr lang="en-US" i="0" baseline="0" noProof="0" dirty="0" smtClean="0"/>
          </a:p>
          <a:p>
            <a:pPr marL="228600" indent="-228600">
              <a:buAutoNum type="arabicPeriod"/>
            </a:pPr>
            <a:r>
              <a:rPr lang="en-US" i="0" baseline="0" noProof="0" dirty="0" smtClean="0"/>
              <a:t>Using a Static Class</a:t>
            </a:r>
          </a:p>
          <a:p>
            <a:pPr marL="457200" lvl="1" indent="0">
              <a:buNone/>
            </a:pPr>
            <a:r>
              <a:rPr lang="en-US" i="0" baseline="0" noProof="0" dirty="0" smtClean="0"/>
              <a:t>This approach is an enhancement of Inline codes helpers, that uses </a:t>
            </a:r>
            <a:r>
              <a:rPr lang="en-US" i="0" baseline="0" noProof="0" dirty="0" err="1" smtClean="0"/>
              <a:t>Csharp</a:t>
            </a:r>
            <a:r>
              <a:rPr lang="en-US" i="0" baseline="0" noProof="0" dirty="0" smtClean="0"/>
              <a:t> or </a:t>
            </a:r>
            <a:r>
              <a:rPr lang="en-US" i="0" baseline="0" noProof="0" dirty="0" err="1" smtClean="0"/>
              <a:t>Vbasic</a:t>
            </a:r>
            <a:r>
              <a:rPr lang="en-US" i="0" baseline="0" noProof="0" dirty="0" smtClean="0"/>
              <a:t> classes.</a:t>
            </a:r>
          </a:p>
          <a:p>
            <a:pPr marL="457200" lvl="1" indent="0">
              <a:buNone/>
            </a:pPr>
            <a:r>
              <a:rPr lang="en-US" i="0" baseline="0" noProof="0" dirty="0" smtClean="0"/>
              <a:t>When should we use it? For more helpers that use .NET Framework</a:t>
            </a:r>
          </a:p>
          <a:p>
            <a:pPr marL="457200" lvl="1" indent="0">
              <a:buNone/>
            </a:pPr>
            <a:endParaRPr lang="en-US" i="0" baseline="0" noProof="0" dirty="0" smtClean="0"/>
          </a:p>
          <a:p>
            <a:pPr marL="228600" indent="-228600">
              <a:buAutoNum type="arabicPeriod"/>
            </a:pPr>
            <a:r>
              <a:rPr lang="en-US" i="0" baseline="0" noProof="0" dirty="0" smtClean="0"/>
              <a:t>Creating an assembly (DLL)</a:t>
            </a:r>
          </a:p>
          <a:p>
            <a:pPr marL="457200" lvl="1" indent="0">
              <a:buNone/>
            </a:pPr>
            <a:r>
              <a:rPr lang="en-US" i="0" baseline="0" noProof="0" dirty="0" smtClean="0"/>
              <a:t>This is an advanced approach for Visual Studio developers.</a:t>
            </a:r>
          </a:p>
          <a:p>
            <a:pPr marL="457200" lvl="1" indent="0">
              <a:buNone/>
            </a:pPr>
            <a:r>
              <a:rPr lang="en-US" i="0" baseline="0" noProof="0" dirty="0" smtClean="0"/>
              <a:t>When should we use it? For complex helpers that will require more than one code file, and will also require testing.</a:t>
            </a:r>
          </a:p>
          <a:p>
            <a:endParaRPr lang="en-US" i="0" baseline="0" noProof="0" dirty="0" smtClean="0"/>
          </a:p>
          <a:p>
            <a:endParaRPr lang="en-US" i="0" baseline="0" noProof="0" dirty="0" smtClean="0"/>
          </a:p>
          <a:p>
            <a:r>
              <a:rPr lang="en-US" i="0" baseline="0" noProof="0" dirty="0" smtClean="0"/>
              <a:t>In the next slides, we will explore the first 2 approaches…</a:t>
            </a:r>
          </a:p>
        </p:txBody>
      </p:sp>
      <p:sp>
        <p:nvSpPr>
          <p:cNvPr id="4" name="Slide Number Placeholder 3"/>
          <p:cNvSpPr>
            <a:spLocks noGrp="1"/>
          </p:cNvSpPr>
          <p:nvPr>
            <p:ph type="sldNum" sz="quarter" idx="10"/>
          </p:nvPr>
        </p:nvSpPr>
        <p:spPr/>
        <p:txBody>
          <a:bodyPr/>
          <a:lstStyle/>
          <a:p>
            <a:fld id="{A5BD1786-18B1-49F8-8539-63E05739E96A}" type="slidenum">
              <a:rPr lang="en-US" smtClean="0"/>
              <a:t>40</a:t>
            </a:fld>
            <a:endParaRPr lang="en-US"/>
          </a:p>
        </p:txBody>
      </p:sp>
    </p:spTree>
    <p:extLst>
      <p:ext uri="{BB962C8B-B14F-4D97-AF65-F5344CB8AC3E}">
        <p14:creationId xmlns:p14="http://schemas.microsoft.com/office/powerpoint/2010/main" val="279606965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smtClean="0"/>
              <a:t>2</a:t>
            </a:r>
            <a:r>
              <a:rPr lang="en-US" baseline="0" noProof="0" dirty="0" smtClean="0"/>
              <a:t> minutes</a:t>
            </a:r>
          </a:p>
          <a:p>
            <a:endParaRPr lang="en-US" baseline="0" noProof="0" dirty="0" smtClean="0"/>
          </a:p>
          <a:p>
            <a:r>
              <a:rPr lang="en-US" baseline="0" noProof="0" dirty="0" smtClean="0"/>
              <a:t>This is the most straightforward way to </a:t>
            </a:r>
            <a:r>
              <a:rPr lang="en-US" b="0" baseline="0" noProof="0" dirty="0" smtClean="0"/>
              <a:t>build</a:t>
            </a:r>
            <a:r>
              <a:rPr lang="en-US" baseline="0" noProof="0" dirty="0" smtClean="0"/>
              <a:t> helpers.</a:t>
            </a:r>
          </a:p>
          <a:p>
            <a:endParaRPr lang="en-US" i="0" baseline="0" noProof="0" dirty="0" smtClean="0"/>
          </a:p>
          <a:p>
            <a:r>
              <a:rPr lang="en-US" i="0" baseline="0" noProof="0" dirty="0" smtClean="0"/>
              <a:t>To create an inline helper, you will have to write a </a:t>
            </a:r>
            <a:r>
              <a:rPr lang="en-US" i="0" baseline="0" noProof="0" dirty="0" err="1" smtClean="0"/>
              <a:t>cshtml</a:t>
            </a:r>
            <a:r>
              <a:rPr lang="en-US" i="0" baseline="0" noProof="0" dirty="0" smtClean="0"/>
              <a:t> file with the function needed, and save it inside your </a:t>
            </a:r>
            <a:r>
              <a:rPr lang="en-US" i="0" baseline="0" noProof="0" dirty="0" err="1" smtClean="0"/>
              <a:t>App_Code</a:t>
            </a:r>
            <a:r>
              <a:rPr lang="en-US" i="0" baseline="0" noProof="0" dirty="0" smtClean="0"/>
              <a:t> folder. You can also include external helpers, like </a:t>
            </a:r>
            <a:r>
              <a:rPr lang="en-US" i="0" baseline="0" noProof="0" dirty="0" err="1" smtClean="0"/>
              <a:t>FacebookSocialPlugins</a:t>
            </a:r>
            <a:r>
              <a:rPr lang="en-US" i="0" baseline="0" noProof="0" dirty="0" smtClean="0"/>
              <a:t>, and reuse your helpers in different projects.</a:t>
            </a:r>
          </a:p>
          <a:p>
            <a:endParaRPr lang="en-US" i="0" baseline="0" noProof="0" dirty="0" smtClean="0"/>
          </a:p>
          <a:p>
            <a:r>
              <a:rPr lang="en-US" i="0" baseline="0" noProof="0" dirty="0" smtClean="0"/>
              <a:t>The file name will be used as the class name, and that’s why its name is important!</a:t>
            </a:r>
          </a:p>
        </p:txBody>
      </p:sp>
      <p:sp>
        <p:nvSpPr>
          <p:cNvPr id="4" name="Slide Number Placeholder 3"/>
          <p:cNvSpPr>
            <a:spLocks noGrp="1"/>
          </p:cNvSpPr>
          <p:nvPr>
            <p:ph type="sldNum" sz="quarter" idx="10"/>
          </p:nvPr>
        </p:nvSpPr>
        <p:spPr/>
        <p:txBody>
          <a:bodyPr/>
          <a:lstStyle/>
          <a:p>
            <a:fld id="{A5BD1786-18B1-49F8-8539-63E05739E96A}" type="slidenum">
              <a:rPr lang="en-US" smtClean="0"/>
              <a:t>41</a:t>
            </a:fld>
            <a:endParaRPr lang="en-US"/>
          </a:p>
        </p:txBody>
      </p:sp>
    </p:spTree>
    <p:extLst>
      <p:ext uri="{BB962C8B-B14F-4D97-AF65-F5344CB8AC3E}">
        <p14:creationId xmlns:p14="http://schemas.microsoft.com/office/powerpoint/2010/main" val="415844226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AR" i="0" baseline="0" dirty="0" smtClean="0"/>
              <a:t>1 minute</a:t>
            </a:r>
          </a:p>
          <a:p>
            <a:endParaRPr lang="es-AR" i="0" baseline="0" dirty="0" smtClean="0"/>
          </a:p>
          <a:p>
            <a:r>
              <a:rPr lang="es-AR" i="0" baseline="0" dirty="0" err="1" smtClean="0"/>
              <a:t>If</a:t>
            </a:r>
            <a:r>
              <a:rPr lang="es-AR" i="0" baseline="0" dirty="0" smtClean="0"/>
              <a:t> </a:t>
            </a:r>
            <a:r>
              <a:rPr lang="es-AR" i="0" baseline="0" dirty="0" err="1" smtClean="0"/>
              <a:t>you</a:t>
            </a:r>
            <a:r>
              <a:rPr lang="es-AR" i="0" baseline="0" dirty="0" smtClean="0"/>
              <a:t> </a:t>
            </a:r>
            <a:r>
              <a:rPr lang="es-AR" i="0" baseline="0" dirty="0" err="1" smtClean="0"/>
              <a:t>have</a:t>
            </a:r>
            <a:r>
              <a:rPr lang="es-AR" i="0" baseline="0" dirty="0" smtClean="0"/>
              <a:t> </a:t>
            </a:r>
            <a:r>
              <a:rPr lang="es-AR" i="0" baseline="0" dirty="0" err="1" smtClean="0"/>
              <a:t>an</a:t>
            </a:r>
            <a:r>
              <a:rPr lang="es-AR" i="0" baseline="0" dirty="0" smtClean="0"/>
              <a:t> HTML </a:t>
            </a:r>
            <a:r>
              <a:rPr lang="es-AR" i="0" baseline="0" dirty="0" err="1" smtClean="0"/>
              <a:t>code</a:t>
            </a:r>
            <a:r>
              <a:rPr lang="es-AR" i="0" baseline="0" dirty="0" smtClean="0"/>
              <a:t> </a:t>
            </a:r>
            <a:r>
              <a:rPr lang="es-AR" i="0" baseline="0" dirty="0" err="1" smtClean="0"/>
              <a:t>that</a:t>
            </a:r>
            <a:r>
              <a:rPr lang="es-AR" i="0" baseline="0" dirty="0" smtClean="0"/>
              <a:t> </a:t>
            </a:r>
            <a:r>
              <a:rPr lang="es-AR" i="0" baseline="0" dirty="0" err="1" smtClean="0"/>
              <a:t>is</a:t>
            </a:r>
            <a:r>
              <a:rPr lang="es-AR" i="0" baseline="0" dirty="0" smtClean="0"/>
              <a:t> </a:t>
            </a:r>
            <a:r>
              <a:rPr lang="es-AR" i="0" baseline="0" dirty="0" err="1" smtClean="0"/>
              <a:t>repeated</a:t>
            </a:r>
            <a:r>
              <a:rPr lang="es-AR" i="0" baseline="0" dirty="0" smtClean="0"/>
              <a:t> </a:t>
            </a:r>
            <a:r>
              <a:rPr lang="es-AR" i="0" baseline="0" dirty="0" err="1" smtClean="0"/>
              <a:t>along</a:t>
            </a:r>
            <a:r>
              <a:rPr lang="es-AR" i="0" baseline="0" dirty="0" smtClean="0"/>
              <a:t> </a:t>
            </a:r>
            <a:r>
              <a:rPr lang="es-AR" i="0" baseline="0" dirty="0" err="1" smtClean="0"/>
              <a:t>your</a:t>
            </a:r>
            <a:r>
              <a:rPr lang="es-AR" i="0" baseline="0" dirty="0" smtClean="0"/>
              <a:t> </a:t>
            </a:r>
            <a:r>
              <a:rPr lang="es-AR" i="0" baseline="0" dirty="0" err="1" smtClean="0"/>
              <a:t>site</a:t>
            </a:r>
            <a:r>
              <a:rPr lang="es-AR" i="0" baseline="0" dirty="0" smtClean="0"/>
              <a:t>, </a:t>
            </a:r>
            <a:r>
              <a:rPr lang="es-AR" i="0" baseline="0" dirty="0" err="1" smtClean="0"/>
              <a:t>you</a:t>
            </a:r>
            <a:r>
              <a:rPr lang="es-AR" i="0" baseline="0" dirty="0" smtClean="0"/>
              <a:t> can </a:t>
            </a:r>
            <a:r>
              <a:rPr lang="es-AR" i="0" baseline="0" dirty="0" err="1" smtClean="0"/>
              <a:t>create</a:t>
            </a:r>
            <a:r>
              <a:rPr lang="es-AR" i="0" baseline="0" dirty="0" smtClean="0"/>
              <a:t> </a:t>
            </a:r>
            <a:r>
              <a:rPr lang="es-AR" i="0" baseline="0" dirty="0" err="1" smtClean="0"/>
              <a:t>an</a:t>
            </a:r>
            <a:r>
              <a:rPr lang="es-AR" i="0" baseline="0" dirty="0" smtClean="0"/>
              <a:t> </a:t>
            </a:r>
            <a:r>
              <a:rPr lang="es-AR" i="0" baseline="0" dirty="0" err="1" smtClean="0"/>
              <a:t>inline</a:t>
            </a:r>
            <a:r>
              <a:rPr lang="es-AR" i="0" baseline="0" dirty="0" smtClean="0"/>
              <a:t> </a:t>
            </a:r>
            <a:r>
              <a:rPr lang="es-AR" i="0" baseline="0" dirty="0" err="1" smtClean="0"/>
              <a:t>helper</a:t>
            </a:r>
            <a:r>
              <a:rPr lang="es-AR" i="0" baseline="0" dirty="0" smtClean="0"/>
              <a:t> as a </a:t>
            </a:r>
            <a:r>
              <a:rPr lang="es-AR" i="0" baseline="0" dirty="0" err="1" smtClean="0"/>
              <a:t>shortcut</a:t>
            </a:r>
            <a:r>
              <a:rPr lang="es-AR" i="0" baseline="0" dirty="0" smtClean="0"/>
              <a:t> </a:t>
            </a:r>
            <a:r>
              <a:rPr lang="es-AR" i="0" baseline="0" dirty="0" err="1" smtClean="0"/>
              <a:t>for</a:t>
            </a:r>
            <a:r>
              <a:rPr lang="es-AR" i="0" baseline="0" dirty="0" smtClean="0"/>
              <a:t> </a:t>
            </a:r>
            <a:r>
              <a:rPr lang="es-AR" i="0" baseline="0" dirty="0" err="1" smtClean="0"/>
              <a:t>pasting</a:t>
            </a:r>
            <a:r>
              <a:rPr lang="es-AR" i="0" baseline="0" dirty="0" smtClean="0"/>
              <a:t> </a:t>
            </a:r>
            <a:r>
              <a:rPr lang="es-AR" i="0" baseline="0" dirty="0" err="1" smtClean="0"/>
              <a:t>your</a:t>
            </a:r>
            <a:r>
              <a:rPr lang="es-AR" i="0" baseline="0" dirty="0" smtClean="0"/>
              <a:t> </a:t>
            </a:r>
            <a:r>
              <a:rPr lang="es-AR" i="0" baseline="0" dirty="0" err="1" smtClean="0"/>
              <a:t>code</a:t>
            </a:r>
            <a:r>
              <a:rPr lang="es-AR" i="0" baseline="0" dirty="0" smtClean="0"/>
              <a:t> </a:t>
            </a:r>
            <a:r>
              <a:rPr lang="es-AR" i="0" baseline="0" dirty="0" err="1" smtClean="0"/>
              <a:t>everytime</a:t>
            </a:r>
            <a:r>
              <a:rPr lang="es-AR" i="0" baseline="0" dirty="0" smtClean="0"/>
              <a:t> </a:t>
            </a:r>
            <a:r>
              <a:rPr lang="es-AR" i="0" baseline="0" dirty="0" err="1" smtClean="0"/>
              <a:t>you</a:t>
            </a:r>
            <a:r>
              <a:rPr lang="es-AR" i="0" baseline="0" dirty="0" smtClean="0"/>
              <a:t> </a:t>
            </a:r>
            <a:r>
              <a:rPr lang="es-AR" i="0" baseline="0" dirty="0" err="1" smtClean="0"/>
              <a:t>need</a:t>
            </a:r>
            <a:r>
              <a:rPr lang="es-AR" i="0" baseline="0" dirty="0" smtClean="0"/>
              <a:t> </a:t>
            </a:r>
            <a:r>
              <a:rPr lang="es-AR" i="0" baseline="0" dirty="0" err="1" smtClean="0"/>
              <a:t>it</a:t>
            </a:r>
            <a:r>
              <a:rPr lang="es-AR" i="0" baseline="0" dirty="0" smtClean="0"/>
              <a:t>.</a:t>
            </a:r>
          </a:p>
          <a:p>
            <a:endParaRPr lang="es-AR" i="0"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s-AR" i="0" dirty="0" err="1" smtClean="0"/>
              <a:t>The</a:t>
            </a:r>
            <a:r>
              <a:rPr lang="es-AR" i="0" dirty="0" smtClean="0"/>
              <a:t> </a:t>
            </a:r>
            <a:r>
              <a:rPr lang="es-AR" i="0" dirty="0" err="1" smtClean="0"/>
              <a:t>helper</a:t>
            </a:r>
            <a:r>
              <a:rPr lang="es-AR" i="0" dirty="0" smtClean="0"/>
              <a:t> can </a:t>
            </a:r>
            <a:r>
              <a:rPr lang="es-AR" i="0" dirty="0" err="1" smtClean="0"/>
              <a:t>even</a:t>
            </a:r>
            <a:r>
              <a:rPr lang="es-AR" i="0" dirty="0" smtClean="0"/>
              <a:t> </a:t>
            </a:r>
            <a:r>
              <a:rPr lang="es-AR" i="0" dirty="0" err="1" smtClean="0"/>
              <a:t>receive</a:t>
            </a:r>
            <a:r>
              <a:rPr lang="es-AR" i="0" baseline="0" dirty="0" smtClean="0"/>
              <a:t> </a:t>
            </a:r>
            <a:r>
              <a:rPr lang="es-AR" i="0" baseline="0" dirty="0" err="1" smtClean="0"/>
              <a:t>parameters</a:t>
            </a:r>
            <a:r>
              <a:rPr lang="es-AR" i="0" baseline="0" dirty="0" smtClean="0"/>
              <a:t> and </a:t>
            </a:r>
            <a:r>
              <a:rPr lang="es-AR" i="0" baseline="0" dirty="0" err="1" smtClean="0"/>
              <a:t>include</a:t>
            </a:r>
            <a:r>
              <a:rPr lang="es-AR" i="0" baseline="0" dirty="0" smtClean="0"/>
              <a:t> HTML </a:t>
            </a:r>
            <a:r>
              <a:rPr lang="en-US" i="0" baseline="0" noProof="0" dirty="0" smtClean="0"/>
              <a:t>functionality</a:t>
            </a:r>
            <a:r>
              <a:rPr lang="es-AR" i="0" baseline="0" noProof="0" dirty="0" smtClean="0"/>
              <a:t> </a:t>
            </a:r>
            <a:r>
              <a:rPr lang="es-AR" i="0" baseline="0" noProof="0" dirty="0" err="1" smtClean="0"/>
              <a:t>based</a:t>
            </a:r>
            <a:r>
              <a:rPr lang="es-AR" i="0" baseline="0" noProof="0" dirty="0" smtClean="0"/>
              <a:t> </a:t>
            </a:r>
            <a:r>
              <a:rPr lang="es-AR" i="0" baseline="0" noProof="0" dirty="0" err="1" smtClean="0"/>
              <a:t>on</a:t>
            </a:r>
            <a:r>
              <a:rPr lang="es-AR" i="0" baseline="0" noProof="0" dirty="0" smtClean="0"/>
              <a:t> </a:t>
            </a:r>
            <a:r>
              <a:rPr lang="es-AR" i="0" baseline="0" noProof="0" dirty="0" err="1" smtClean="0"/>
              <a:t>those</a:t>
            </a:r>
            <a:r>
              <a:rPr lang="es-AR" i="0" baseline="0" noProof="0" dirty="0" smtClean="0"/>
              <a:t> </a:t>
            </a:r>
            <a:r>
              <a:rPr lang="es-AR" i="0" baseline="0" noProof="0" dirty="0" err="1" smtClean="0"/>
              <a:t>parameters</a:t>
            </a:r>
            <a:r>
              <a:rPr lang="es-AR" i="0" baseline="0" noProof="0" dirty="0" smtClean="0"/>
              <a:t>.</a:t>
            </a:r>
            <a:endParaRPr lang="es-AR" i="0" baseline="0" dirty="0" smtClean="0"/>
          </a:p>
          <a:p>
            <a:r>
              <a:rPr lang="es-AR" i="0" baseline="0" dirty="0" err="1" smtClean="0"/>
              <a:t>For</a:t>
            </a:r>
            <a:r>
              <a:rPr lang="es-AR" i="0" baseline="0" dirty="0" smtClean="0"/>
              <a:t> </a:t>
            </a:r>
            <a:r>
              <a:rPr lang="es-AR" i="0" baseline="0" dirty="0" err="1" smtClean="0"/>
              <a:t>example</a:t>
            </a:r>
            <a:r>
              <a:rPr lang="es-AR" i="0" baseline="0" dirty="0" smtClean="0"/>
              <a:t>, </a:t>
            </a:r>
            <a:r>
              <a:rPr lang="es-AR" i="0" baseline="0" dirty="0" err="1" smtClean="0"/>
              <a:t>this</a:t>
            </a:r>
            <a:r>
              <a:rPr lang="es-AR" i="0" baseline="0" dirty="0" smtClean="0"/>
              <a:t> </a:t>
            </a:r>
            <a:r>
              <a:rPr lang="es-AR" i="0" baseline="0" dirty="0" err="1" smtClean="0"/>
              <a:t>HelloWorld</a:t>
            </a:r>
            <a:r>
              <a:rPr lang="es-AR" i="0" baseline="0" dirty="0" smtClean="0"/>
              <a:t> </a:t>
            </a:r>
            <a:r>
              <a:rPr lang="es-AR" i="0" baseline="0" dirty="0" err="1" smtClean="0"/>
              <a:t>helper</a:t>
            </a:r>
            <a:r>
              <a:rPr lang="es-AR" i="0" baseline="0" dirty="0" smtClean="0"/>
              <a:t> </a:t>
            </a:r>
            <a:r>
              <a:rPr lang="es-AR" i="0" baseline="0" dirty="0" err="1" smtClean="0"/>
              <a:t>method</a:t>
            </a:r>
            <a:r>
              <a:rPr lang="es-AR" i="0" baseline="0" dirty="0" smtClean="0"/>
              <a:t> </a:t>
            </a:r>
            <a:r>
              <a:rPr lang="es-AR" i="0" baseline="0" dirty="0" err="1" smtClean="0"/>
              <a:t>displays</a:t>
            </a:r>
            <a:r>
              <a:rPr lang="es-AR" i="0" baseline="0" dirty="0" smtClean="0"/>
              <a:t> a </a:t>
            </a:r>
            <a:r>
              <a:rPr lang="es-AR" i="0" baseline="0" dirty="0" err="1" smtClean="0"/>
              <a:t>name</a:t>
            </a:r>
            <a:r>
              <a:rPr lang="es-AR" i="0" baseline="0" dirty="0" smtClean="0"/>
              <a:t> </a:t>
            </a:r>
            <a:r>
              <a:rPr lang="es-AR" i="0" baseline="0" dirty="0" err="1" smtClean="0"/>
              <a:t>passed</a:t>
            </a:r>
            <a:r>
              <a:rPr lang="es-AR" i="0" baseline="0" dirty="0" smtClean="0"/>
              <a:t> as a </a:t>
            </a:r>
            <a:r>
              <a:rPr lang="es-AR" i="0" baseline="0" dirty="0" err="1" smtClean="0"/>
              <a:t>parameter</a:t>
            </a:r>
            <a:r>
              <a:rPr lang="es-AR" i="0" baseline="0" dirty="0" smtClean="0"/>
              <a:t> </a:t>
            </a:r>
            <a:r>
              <a:rPr lang="es-AR" i="0" baseline="0" dirty="0" err="1" smtClean="0"/>
              <a:t>inside</a:t>
            </a:r>
            <a:r>
              <a:rPr lang="es-AR" i="0" baseline="0" dirty="0" smtClean="0"/>
              <a:t> a &lt;div&gt;.</a:t>
            </a:r>
          </a:p>
          <a:p>
            <a:r>
              <a:rPr lang="es-AR" i="0" baseline="0" dirty="0" err="1" smtClean="0"/>
              <a:t>Another</a:t>
            </a:r>
            <a:r>
              <a:rPr lang="es-AR" i="0" baseline="0" dirty="0" smtClean="0"/>
              <a:t> </a:t>
            </a:r>
            <a:r>
              <a:rPr lang="es-AR" i="0" baseline="0" dirty="0" err="1" smtClean="0"/>
              <a:t>helper</a:t>
            </a:r>
            <a:r>
              <a:rPr lang="es-AR" i="0" baseline="0" dirty="0" smtClean="0"/>
              <a:t> </a:t>
            </a:r>
            <a:r>
              <a:rPr lang="es-AR" i="0" baseline="0" dirty="0" err="1" smtClean="0"/>
              <a:t>method</a:t>
            </a:r>
            <a:r>
              <a:rPr lang="es-AR" i="0" baseline="0" dirty="0" smtClean="0"/>
              <a:t> </a:t>
            </a:r>
            <a:r>
              <a:rPr lang="es-AR" i="0" baseline="0" dirty="0" err="1" smtClean="0"/>
              <a:t>could</a:t>
            </a:r>
            <a:r>
              <a:rPr lang="es-AR" i="0" baseline="0" dirty="0" smtClean="0"/>
              <a:t> show </a:t>
            </a:r>
            <a:r>
              <a:rPr lang="es-AR" i="0" baseline="0" dirty="0" err="1" smtClean="0"/>
              <a:t>the</a:t>
            </a:r>
            <a:r>
              <a:rPr lang="es-AR" i="0" baseline="0" dirty="0" smtClean="0"/>
              <a:t> Facebook Log In </a:t>
            </a:r>
            <a:r>
              <a:rPr lang="es-AR" i="0" baseline="0" dirty="0" err="1" smtClean="0"/>
              <a:t>button</a:t>
            </a:r>
            <a:r>
              <a:rPr lang="es-AR" i="0" baseline="0" dirty="0" smtClean="0"/>
              <a:t>, </a:t>
            </a:r>
            <a:r>
              <a:rPr lang="es-AR" i="0" baseline="0" dirty="0" err="1" smtClean="0"/>
              <a:t>changing</a:t>
            </a:r>
            <a:r>
              <a:rPr lang="es-AR" i="0" baseline="0" dirty="0" smtClean="0"/>
              <a:t> </a:t>
            </a:r>
            <a:r>
              <a:rPr lang="es-AR" i="0" baseline="0" dirty="0" err="1" smtClean="0"/>
              <a:t>its</a:t>
            </a:r>
            <a:r>
              <a:rPr lang="es-AR" i="0" baseline="0" dirty="0" smtClean="0"/>
              <a:t> </a:t>
            </a:r>
            <a:r>
              <a:rPr lang="es-AR" i="0" baseline="0" dirty="0" err="1" smtClean="0"/>
              <a:t>text</a:t>
            </a:r>
            <a:r>
              <a:rPr lang="es-AR" i="0" baseline="0" dirty="0" smtClean="0"/>
              <a:t> </a:t>
            </a:r>
            <a:r>
              <a:rPr lang="es-AR" i="0" baseline="0" dirty="0" err="1" smtClean="0"/>
              <a:t>based</a:t>
            </a:r>
            <a:r>
              <a:rPr lang="es-AR" i="0" baseline="0" dirty="0" smtClean="0"/>
              <a:t> </a:t>
            </a:r>
            <a:r>
              <a:rPr lang="es-AR" i="0" baseline="0" dirty="0" err="1" smtClean="0"/>
              <a:t>on</a:t>
            </a:r>
            <a:r>
              <a:rPr lang="es-AR" i="0" baseline="0" dirty="0" smtClean="0"/>
              <a:t> </a:t>
            </a:r>
            <a:r>
              <a:rPr lang="es-AR" i="0" baseline="0" dirty="0" err="1" smtClean="0"/>
              <a:t>the</a:t>
            </a:r>
            <a:r>
              <a:rPr lang="es-AR" i="0" baseline="0" dirty="0" smtClean="0"/>
              <a:t> </a:t>
            </a:r>
            <a:r>
              <a:rPr lang="es-AR" i="0" baseline="0" dirty="0" err="1" smtClean="0"/>
              <a:t>parameter</a:t>
            </a:r>
            <a:r>
              <a:rPr lang="es-AR" i="0" baseline="0" dirty="0" smtClean="0"/>
              <a:t> </a:t>
            </a:r>
            <a:r>
              <a:rPr lang="es-AR" i="0" baseline="0" dirty="0" err="1" smtClean="0"/>
              <a:t>passed</a:t>
            </a:r>
            <a:r>
              <a:rPr lang="es-AR" i="0" baseline="0" dirty="0" smtClean="0"/>
              <a:t>.</a:t>
            </a:r>
          </a:p>
          <a:p>
            <a:endParaRPr lang="es-AR" i="0" baseline="0" dirty="0" smtClean="0"/>
          </a:p>
          <a:p>
            <a:r>
              <a:rPr lang="es-AR" i="0" baseline="0" dirty="0" err="1" smtClean="0"/>
              <a:t>For</a:t>
            </a:r>
            <a:r>
              <a:rPr lang="es-AR" i="0" baseline="0" dirty="0" smtClean="0"/>
              <a:t> a real </a:t>
            </a:r>
            <a:r>
              <a:rPr lang="es-AR" i="0" baseline="0" dirty="0" err="1" smtClean="0"/>
              <a:t>example</a:t>
            </a:r>
            <a:r>
              <a:rPr lang="es-AR" i="0" baseline="0" dirty="0" smtClean="0"/>
              <a:t> of </a:t>
            </a:r>
            <a:r>
              <a:rPr lang="es-AR" i="0" baseline="0" dirty="0" err="1" smtClean="0"/>
              <a:t>using</a:t>
            </a:r>
            <a:r>
              <a:rPr lang="es-AR" i="0" baseline="0" dirty="0" smtClean="0"/>
              <a:t> </a:t>
            </a:r>
            <a:r>
              <a:rPr lang="es-AR" i="0" baseline="0" dirty="0" err="1" smtClean="0"/>
              <a:t>this</a:t>
            </a:r>
            <a:r>
              <a:rPr lang="es-AR" i="0" baseline="0" dirty="0" smtClean="0"/>
              <a:t> </a:t>
            </a:r>
            <a:r>
              <a:rPr lang="es-AR" i="0" baseline="0" dirty="0" err="1" smtClean="0"/>
              <a:t>approach</a:t>
            </a:r>
            <a:r>
              <a:rPr lang="es-AR" i="0" baseline="0" dirty="0" smtClean="0"/>
              <a:t>, </a:t>
            </a:r>
            <a:r>
              <a:rPr lang="es-AR" i="0" baseline="0" dirty="0" err="1" smtClean="0"/>
              <a:t>download</a:t>
            </a:r>
            <a:r>
              <a:rPr lang="es-AR" i="0" baseline="0" dirty="0" smtClean="0"/>
              <a:t> and </a:t>
            </a:r>
            <a:r>
              <a:rPr lang="es-AR" i="0" baseline="0" dirty="0" err="1" smtClean="0"/>
              <a:t>install</a:t>
            </a:r>
            <a:r>
              <a:rPr lang="es-AR" i="0" baseline="0" dirty="0" smtClean="0"/>
              <a:t> </a:t>
            </a:r>
            <a:r>
              <a:rPr lang="es-AR" i="0" baseline="0" dirty="0" err="1" smtClean="0"/>
              <a:t>the</a:t>
            </a:r>
            <a:r>
              <a:rPr lang="es-AR" i="0" baseline="0" dirty="0" smtClean="0"/>
              <a:t> Facebook </a:t>
            </a:r>
            <a:r>
              <a:rPr lang="es-AR" i="0" baseline="0" dirty="0" err="1" smtClean="0"/>
              <a:t>Helper</a:t>
            </a:r>
            <a:r>
              <a:rPr lang="es-AR" i="0" baseline="0" dirty="0" smtClean="0"/>
              <a:t>, </a:t>
            </a:r>
            <a:r>
              <a:rPr lang="es-AR" i="0" baseline="0" dirty="0" err="1" smtClean="0"/>
              <a:t>you</a:t>
            </a:r>
            <a:r>
              <a:rPr lang="es-AR" i="0" baseline="0" dirty="0" smtClean="0"/>
              <a:t> can open </a:t>
            </a:r>
            <a:r>
              <a:rPr lang="es-AR" i="0" baseline="0" dirty="0" err="1" smtClean="0"/>
              <a:t>the</a:t>
            </a:r>
            <a:r>
              <a:rPr lang="es-AR" i="0" baseline="0" dirty="0" smtClean="0"/>
              <a:t> file and </a:t>
            </a:r>
            <a:r>
              <a:rPr lang="es-AR" i="0" baseline="0" dirty="0" err="1" smtClean="0"/>
              <a:t>inspect</a:t>
            </a:r>
            <a:r>
              <a:rPr lang="es-AR" i="0" baseline="0" dirty="0" smtClean="0"/>
              <a:t> </a:t>
            </a:r>
            <a:r>
              <a:rPr lang="es-AR" i="0" baseline="0" dirty="0" err="1" smtClean="0"/>
              <a:t>the</a:t>
            </a:r>
            <a:r>
              <a:rPr lang="es-AR" i="0" baseline="0" dirty="0" smtClean="0"/>
              <a:t> </a:t>
            </a:r>
            <a:r>
              <a:rPr lang="es-AR" i="0" baseline="0" dirty="0" err="1" smtClean="0"/>
              <a:t>code</a:t>
            </a:r>
            <a:r>
              <a:rPr lang="es-AR" i="0" baseline="0" dirty="0" smtClean="0"/>
              <a:t> and </a:t>
            </a:r>
            <a:r>
              <a:rPr lang="es-AR" i="0" baseline="0" dirty="0" err="1" smtClean="0"/>
              <a:t>understand</a:t>
            </a:r>
            <a:r>
              <a:rPr lang="es-AR" i="0" baseline="0" dirty="0" smtClean="0"/>
              <a:t> </a:t>
            </a:r>
            <a:r>
              <a:rPr lang="es-AR" i="0" baseline="0" dirty="0" err="1" smtClean="0"/>
              <a:t>how</a:t>
            </a:r>
            <a:r>
              <a:rPr lang="es-AR" i="0" baseline="0" dirty="0" smtClean="0"/>
              <a:t> </a:t>
            </a:r>
            <a:r>
              <a:rPr lang="es-AR" i="0" baseline="0" dirty="0" err="1" smtClean="0"/>
              <a:t>to</a:t>
            </a:r>
            <a:r>
              <a:rPr lang="es-AR" i="0" baseline="0" dirty="0" smtClean="0"/>
              <a:t> </a:t>
            </a:r>
            <a:r>
              <a:rPr lang="es-AR" i="0" baseline="0" dirty="0" err="1" smtClean="0"/>
              <a:t>build</a:t>
            </a:r>
            <a:r>
              <a:rPr lang="es-AR" i="0" baseline="0" dirty="0" smtClean="0"/>
              <a:t> </a:t>
            </a:r>
            <a:r>
              <a:rPr lang="es-AR" i="0" baseline="0" dirty="0" err="1" smtClean="0"/>
              <a:t>an</a:t>
            </a:r>
            <a:r>
              <a:rPr lang="es-AR" i="0" baseline="0" dirty="0" smtClean="0"/>
              <a:t> </a:t>
            </a:r>
            <a:r>
              <a:rPr lang="es-AR" i="0" baseline="0" dirty="0" err="1" smtClean="0"/>
              <a:t>official</a:t>
            </a:r>
            <a:r>
              <a:rPr lang="es-AR" i="0" baseline="0" dirty="0" smtClean="0"/>
              <a:t> </a:t>
            </a:r>
            <a:r>
              <a:rPr lang="es-AR" i="0" baseline="0" dirty="0" err="1" smtClean="0"/>
              <a:t>helper</a:t>
            </a:r>
            <a:r>
              <a:rPr lang="es-AR" i="0" baseline="0" dirty="0" smtClean="0"/>
              <a:t>.</a:t>
            </a:r>
          </a:p>
        </p:txBody>
      </p:sp>
      <p:sp>
        <p:nvSpPr>
          <p:cNvPr id="4" name="Slide Number Placeholder 3"/>
          <p:cNvSpPr>
            <a:spLocks noGrp="1"/>
          </p:cNvSpPr>
          <p:nvPr>
            <p:ph type="sldNum" sz="quarter" idx="10"/>
          </p:nvPr>
        </p:nvSpPr>
        <p:spPr/>
        <p:txBody>
          <a:bodyPr/>
          <a:lstStyle/>
          <a:p>
            <a:fld id="{A5BD1786-18B1-49F8-8539-63E05739E96A}" type="slidenum">
              <a:rPr lang="en-US" smtClean="0"/>
              <a:t>42</a:t>
            </a:fld>
            <a:endParaRPr lang="en-US"/>
          </a:p>
        </p:txBody>
      </p:sp>
    </p:spTree>
    <p:extLst>
      <p:ext uri="{BB962C8B-B14F-4D97-AF65-F5344CB8AC3E}">
        <p14:creationId xmlns:p14="http://schemas.microsoft.com/office/powerpoint/2010/main" val="32673324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6</a:t>
            </a:fld>
            <a:endParaRPr lang="en-US" dirty="0"/>
          </a:p>
        </p:txBody>
      </p:sp>
    </p:spTree>
    <p:extLst>
      <p:ext uri="{BB962C8B-B14F-4D97-AF65-F5344CB8AC3E}">
        <p14:creationId xmlns:p14="http://schemas.microsoft.com/office/powerpoint/2010/main" val="111662229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AR" i="0" u="none" dirty="0" smtClean="0"/>
              <a:t>2 minutes</a:t>
            </a:r>
          </a:p>
          <a:p>
            <a:endParaRPr lang="es-AR" i="0" u="none" dirty="0" smtClean="0"/>
          </a:p>
          <a:p>
            <a:r>
              <a:rPr lang="es-AR" i="0" u="none" dirty="0" err="1" smtClean="0"/>
              <a:t>If</a:t>
            </a:r>
            <a:r>
              <a:rPr lang="es-AR" i="0" u="none" dirty="0" smtClean="0"/>
              <a:t> </a:t>
            </a:r>
            <a:r>
              <a:rPr lang="es-AR" i="0" u="none" dirty="0" err="1" smtClean="0"/>
              <a:t>you</a:t>
            </a:r>
            <a:r>
              <a:rPr lang="es-AR" i="0" u="none" baseline="0" dirty="0" smtClean="0"/>
              <a:t> are familiar </a:t>
            </a:r>
            <a:r>
              <a:rPr lang="es-AR" i="0" u="none" baseline="0" dirty="0" err="1" smtClean="0"/>
              <a:t>with</a:t>
            </a:r>
            <a:r>
              <a:rPr lang="es-AR" i="0" u="none" baseline="0" dirty="0" smtClean="0"/>
              <a:t> </a:t>
            </a:r>
            <a:r>
              <a:rPr lang="es-AR" i="0" u="none" baseline="0" dirty="0" err="1" smtClean="0"/>
              <a:t>c#</a:t>
            </a:r>
            <a:r>
              <a:rPr lang="es-AR" i="0" u="none" baseline="0" dirty="0" smtClean="0"/>
              <a:t> and </a:t>
            </a:r>
            <a:r>
              <a:rPr lang="es-AR" i="0" u="none" baseline="0" dirty="0" err="1" smtClean="0"/>
              <a:t>want</a:t>
            </a:r>
            <a:r>
              <a:rPr lang="es-AR" i="0" u="none" baseline="0" dirty="0" smtClean="0"/>
              <a:t> </a:t>
            </a:r>
            <a:r>
              <a:rPr lang="es-AR" i="0" u="none" baseline="0" dirty="0" err="1" smtClean="0"/>
              <a:t>to</a:t>
            </a:r>
            <a:r>
              <a:rPr lang="es-AR" i="0" u="none" baseline="0" dirty="0" smtClean="0"/>
              <a:t> </a:t>
            </a:r>
            <a:r>
              <a:rPr lang="es-AR" i="0" u="none" baseline="0" dirty="0" err="1" smtClean="0"/>
              <a:t>take</a:t>
            </a:r>
            <a:r>
              <a:rPr lang="es-AR" i="0" u="none" baseline="0" dirty="0" smtClean="0"/>
              <a:t> </a:t>
            </a:r>
            <a:r>
              <a:rPr lang="es-AR" i="0" u="none" baseline="0" dirty="0" err="1" smtClean="0"/>
              <a:t>advantage</a:t>
            </a:r>
            <a:r>
              <a:rPr lang="es-AR" i="0" u="none" baseline="0" dirty="0" smtClean="0"/>
              <a:t> of .NET Framework , </a:t>
            </a:r>
            <a:r>
              <a:rPr lang="es-AR" i="0" u="none" baseline="0" dirty="0" err="1" smtClean="0"/>
              <a:t>you</a:t>
            </a:r>
            <a:r>
              <a:rPr lang="es-AR" i="0" u="none" baseline="0" dirty="0" smtClean="0"/>
              <a:t> can </a:t>
            </a:r>
            <a:r>
              <a:rPr lang="es-AR" i="0" u="none" baseline="0" dirty="0" err="1" smtClean="0"/>
              <a:t>implement</a:t>
            </a:r>
            <a:r>
              <a:rPr lang="es-AR" i="0" u="none" baseline="0" dirty="0" smtClean="0"/>
              <a:t> a </a:t>
            </a:r>
            <a:r>
              <a:rPr lang="es-AR" i="0" u="none" baseline="0" dirty="0" err="1" smtClean="0"/>
              <a:t>different</a:t>
            </a:r>
            <a:r>
              <a:rPr lang="es-AR" i="0" u="none" baseline="0" dirty="0" smtClean="0"/>
              <a:t> </a:t>
            </a:r>
            <a:r>
              <a:rPr lang="es-AR" i="0" u="none" baseline="0" dirty="0" err="1" smtClean="0"/>
              <a:t>approach</a:t>
            </a:r>
            <a:r>
              <a:rPr lang="es-AR" i="0" u="none" baseline="0" dirty="0" smtClean="0"/>
              <a:t> </a:t>
            </a:r>
            <a:r>
              <a:rPr lang="es-AR" i="0" u="none" baseline="0" dirty="0" err="1" smtClean="0"/>
              <a:t>by</a:t>
            </a:r>
            <a:r>
              <a:rPr lang="es-AR" i="0" u="none" baseline="0" dirty="0" smtClean="0"/>
              <a:t> </a:t>
            </a:r>
            <a:r>
              <a:rPr lang="es-AR" i="0" u="none" baseline="0" dirty="0" err="1" smtClean="0"/>
              <a:t>defining</a:t>
            </a:r>
            <a:r>
              <a:rPr lang="es-AR" i="0" u="none" baseline="0" dirty="0" smtClean="0"/>
              <a:t>  </a:t>
            </a:r>
            <a:r>
              <a:rPr lang="es-AR" i="0" u="none" baseline="0" dirty="0" err="1" smtClean="0"/>
              <a:t>an</a:t>
            </a:r>
            <a:r>
              <a:rPr lang="es-AR" i="0" u="none" baseline="0" dirty="0" smtClean="0"/>
              <a:t> </a:t>
            </a:r>
            <a:r>
              <a:rPr lang="es-AR" i="0" u="none" baseline="0" dirty="0" err="1" smtClean="0"/>
              <a:t>inline</a:t>
            </a:r>
            <a:r>
              <a:rPr lang="es-AR" i="0" u="none" baseline="0" dirty="0" smtClean="0"/>
              <a:t> </a:t>
            </a:r>
            <a:r>
              <a:rPr lang="es-AR" i="0" u="none" baseline="0" dirty="0" err="1" smtClean="0"/>
              <a:t>helper</a:t>
            </a:r>
            <a:r>
              <a:rPr lang="es-AR" i="0" u="none" baseline="0" dirty="0" smtClean="0"/>
              <a:t> as a </a:t>
            </a:r>
            <a:r>
              <a:rPr lang="es-AR" i="0" u="none" baseline="0" dirty="0" err="1" smtClean="0"/>
              <a:t>static</a:t>
            </a:r>
            <a:r>
              <a:rPr lang="es-AR" i="0" u="none" baseline="0" dirty="0" smtClean="0"/>
              <a:t> </a:t>
            </a:r>
            <a:r>
              <a:rPr lang="es-AR" i="0" u="none" baseline="0" dirty="0" err="1" smtClean="0"/>
              <a:t>method</a:t>
            </a:r>
            <a:r>
              <a:rPr lang="es-AR" i="0" u="none" baseline="0" dirty="0" smtClean="0"/>
              <a:t> </a:t>
            </a:r>
            <a:r>
              <a:rPr lang="es-AR" i="0" u="none" baseline="0" dirty="0" err="1" smtClean="0"/>
              <a:t>by</a:t>
            </a:r>
            <a:r>
              <a:rPr lang="es-AR" i="0" u="none" baseline="0" dirty="0" smtClean="0"/>
              <a:t> </a:t>
            </a:r>
            <a:r>
              <a:rPr lang="es-AR" i="0" u="none" baseline="0" dirty="0" err="1" smtClean="0"/>
              <a:t>using</a:t>
            </a:r>
            <a:r>
              <a:rPr lang="es-AR" i="0" u="none" baseline="0" dirty="0" smtClean="0"/>
              <a:t> @</a:t>
            </a:r>
            <a:r>
              <a:rPr lang="es-AR" i="0" u="none" baseline="0" dirty="0" err="1" smtClean="0"/>
              <a:t>function</a:t>
            </a:r>
            <a:r>
              <a:rPr lang="es-AR" i="0" u="none" baseline="0" dirty="0" smtClean="0"/>
              <a:t>.</a:t>
            </a:r>
          </a:p>
          <a:p>
            <a:r>
              <a:rPr lang="es-AR" i="0" u="none" baseline="0" dirty="0" err="1" smtClean="0"/>
              <a:t>You</a:t>
            </a:r>
            <a:r>
              <a:rPr lang="es-AR" i="0" u="none" baseline="0" dirty="0" smtClean="0"/>
              <a:t> </a:t>
            </a:r>
            <a:r>
              <a:rPr lang="es-AR" i="0" u="none" baseline="0" dirty="0" err="1" smtClean="0"/>
              <a:t>will</a:t>
            </a:r>
            <a:r>
              <a:rPr lang="es-AR" i="0" u="none" baseline="0" dirty="0" smtClean="0"/>
              <a:t> </a:t>
            </a:r>
            <a:r>
              <a:rPr lang="es-AR" i="0" u="none" baseline="0" dirty="0" err="1" smtClean="0"/>
              <a:t>get</a:t>
            </a:r>
            <a:r>
              <a:rPr lang="es-AR" i="0" u="none" baseline="0" dirty="0" smtClean="0"/>
              <a:t> </a:t>
            </a:r>
            <a:r>
              <a:rPr lang="es-AR" i="0" u="none" baseline="0" dirty="0" err="1" smtClean="0"/>
              <a:t>the</a:t>
            </a:r>
            <a:r>
              <a:rPr lang="es-AR" i="0" u="none" baseline="0" dirty="0" smtClean="0"/>
              <a:t> </a:t>
            </a:r>
            <a:r>
              <a:rPr lang="es-AR" i="0" u="none" baseline="0" dirty="0" err="1" smtClean="0"/>
              <a:t>same</a:t>
            </a:r>
            <a:r>
              <a:rPr lang="es-AR" i="0" u="none" baseline="0" dirty="0" smtClean="0"/>
              <a:t> </a:t>
            </a:r>
            <a:r>
              <a:rPr lang="es-AR" i="0" u="none" baseline="0" dirty="0" err="1" smtClean="0"/>
              <a:t>functionality</a:t>
            </a:r>
            <a:r>
              <a:rPr lang="es-AR" i="0" u="none" baseline="0" dirty="0" smtClean="0"/>
              <a:t> as in </a:t>
            </a:r>
            <a:r>
              <a:rPr lang="es-AR" i="0" u="none" baseline="0" dirty="0" err="1" smtClean="0"/>
              <a:t>the</a:t>
            </a:r>
            <a:r>
              <a:rPr lang="es-AR" i="0" u="none" baseline="0" dirty="0" smtClean="0"/>
              <a:t> </a:t>
            </a:r>
            <a:r>
              <a:rPr lang="es-AR" i="0" u="none" baseline="0" dirty="0" err="1" smtClean="0"/>
              <a:t>previous</a:t>
            </a:r>
            <a:r>
              <a:rPr lang="es-AR" i="0" u="none" baseline="0" dirty="0" smtClean="0"/>
              <a:t> </a:t>
            </a:r>
            <a:r>
              <a:rPr lang="es-AR" i="0" u="none" baseline="0" dirty="0" err="1" smtClean="0"/>
              <a:t>approach</a:t>
            </a:r>
            <a:r>
              <a:rPr lang="es-AR" i="0" u="none" baseline="0" dirty="0" smtClean="0"/>
              <a:t>, </a:t>
            </a:r>
            <a:r>
              <a:rPr lang="es-AR" i="0" u="none" baseline="0" dirty="0" err="1" smtClean="0"/>
              <a:t>but</a:t>
            </a:r>
            <a:r>
              <a:rPr lang="es-AR" i="0" u="none" baseline="0" dirty="0" smtClean="0"/>
              <a:t> </a:t>
            </a:r>
            <a:r>
              <a:rPr lang="es-AR" i="0" u="none" baseline="0" dirty="0" err="1" smtClean="0"/>
              <a:t>now</a:t>
            </a:r>
            <a:r>
              <a:rPr lang="es-AR" i="0" u="none" baseline="0" dirty="0" smtClean="0"/>
              <a:t> </a:t>
            </a:r>
            <a:r>
              <a:rPr lang="es-AR" i="0" u="none" baseline="0" dirty="0" err="1" smtClean="0"/>
              <a:t>you</a:t>
            </a:r>
            <a:r>
              <a:rPr lang="es-AR" i="0" u="none" baseline="0" dirty="0" smtClean="0"/>
              <a:t> </a:t>
            </a:r>
            <a:r>
              <a:rPr lang="es-AR" i="0" u="none" baseline="0" dirty="0" err="1" smtClean="0"/>
              <a:t>will</a:t>
            </a:r>
            <a:r>
              <a:rPr lang="es-AR" i="0" u="none" baseline="0" dirty="0" smtClean="0"/>
              <a:t> be </a:t>
            </a:r>
            <a:r>
              <a:rPr lang="es-AR" i="0" u="none" baseline="0" dirty="0" err="1" smtClean="0"/>
              <a:t>able</a:t>
            </a:r>
            <a:r>
              <a:rPr lang="es-AR" i="0" u="none" baseline="0" dirty="0" smtClean="0"/>
              <a:t> </a:t>
            </a:r>
            <a:r>
              <a:rPr lang="es-AR" i="0" u="none" baseline="0" dirty="0" err="1" smtClean="0"/>
              <a:t>to</a:t>
            </a:r>
            <a:r>
              <a:rPr lang="es-AR" i="0" u="none" baseline="0" dirty="0" smtClean="0"/>
              <a:t> </a:t>
            </a:r>
            <a:r>
              <a:rPr lang="es-AR" i="0" u="none" baseline="0" dirty="0" err="1" smtClean="0"/>
              <a:t>return</a:t>
            </a:r>
            <a:r>
              <a:rPr lang="es-AR" i="0" u="none" baseline="0" dirty="0" smtClean="0"/>
              <a:t> </a:t>
            </a:r>
            <a:r>
              <a:rPr lang="es-AR" i="0" u="none" baseline="0" dirty="0" err="1" smtClean="0"/>
              <a:t>values</a:t>
            </a:r>
            <a:r>
              <a:rPr lang="es-AR" i="0" u="none" baseline="0" dirty="0" smtClean="0"/>
              <a:t> </a:t>
            </a:r>
            <a:r>
              <a:rPr lang="es-AR" i="0" u="none" baseline="0" dirty="0" err="1" smtClean="0"/>
              <a:t>from</a:t>
            </a:r>
            <a:r>
              <a:rPr lang="es-AR" i="0" u="none" baseline="0" dirty="0" smtClean="0"/>
              <a:t> </a:t>
            </a:r>
            <a:r>
              <a:rPr lang="es-AR" i="0" u="none" baseline="0" dirty="0" err="1" smtClean="0"/>
              <a:t>the</a:t>
            </a:r>
            <a:r>
              <a:rPr lang="es-AR" i="0" u="none" baseline="0" dirty="0" smtClean="0"/>
              <a:t> </a:t>
            </a:r>
            <a:r>
              <a:rPr lang="es-AR" i="0" u="none" baseline="0" dirty="0" err="1" smtClean="0"/>
              <a:t>helper</a:t>
            </a:r>
            <a:r>
              <a:rPr lang="es-AR" i="0" u="none" baseline="0" dirty="0" smtClean="0"/>
              <a:t> </a:t>
            </a:r>
            <a:r>
              <a:rPr lang="es-AR" i="0" u="none" baseline="0" dirty="0" err="1" smtClean="0"/>
              <a:t>instead</a:t>
            </a:r>
            <a:r>
              <a:rPr lang="es-AR" i="0" u="none" baseline="0" dirty="0" smtClean="0"/>
              <a:t> of </a:t>
            </a:r>
            <a:r>
              <a:rPr lang="es-AR" i="0" u="none" baseline="0" dirty="0" err="1" smtClean="0"/>
              <a:t>working</a:t>
            </a:r>
            <a:r>
              <a:rPr lang="es-AR" i="0" u="none" baseline="0" dirty="0" smtClean="0"/>
              <a:t> </a:t>
            </a:r>
            <a:r>
              <a:rPr lang="es-AR" i="0" u="none" baseline="0" dirty="0" err="1" smtClean="0"/>
              <a:t>with</a:t>
            </a:r>
            <a:r>
              <a:rPr lang="es-AR" i="0" u="none" baseline="0" dirty="0" smtClean="0"/>
              <a:t> HTML </a:t>
            </a:r>
            <a:r>
              <a:rPr lang="es-AR" i="0" u="none" baseline="0" dirty="0" err="1" smtClean="0"/>
              <a:t>code</a:t>
            </a:r>
            <a:r>
              <a:rPr lang="es-AR" i="0" u="none" baseline="0" dirty="0" smtClean="0"/>
              <a:t>.</a:t>
            </a:r>
          </a:p>
          <a:p>
            <a:endParaRPr lang="es-AR" i="0" u="none" baseline="0" dirty="0" smtClean="0"/>
          </a:p>
          <a:p>
            <a:r>
              <a:rPr lang="es-AR" i="0" u="none" baseline="0" dirty="0" err="1" smtClean="0"/>
              <a:t>For</a:t>
            </a:r>
            <a:r>
              <a:rPr lang="es-AR" i="0" u="none" baseline="0" dirty="0" smtClean="0"/>
              <a:t> </a:t>
            </a:r>
            <a:r>
              <a:rPr lang="es-AR" i="0" u="none" baseline="0" dirty="0" err="1" smtClean="0"/>
              <a:t>example</a:t>
            </a:r>
            <a:r>
              <a:rPr lang="es-AR" i="0" u="none" baseline="0" dirty="0" smtClean="0"/>
              <a:t>, </a:t>
            </a:r>
            <a:r>
              <a:rPr lang="es-AR" i="0" u="none" baseline="0" dirty="0" err="1" smtClean="0"/>
              <a:t>this</a:t>
            </a:r>
            <a:r>
              <a:rPr lang="es-AR" i="0" u="none" baseline="0" dirty="0" smtClean="0"/>
              <a:t> </a:t>
            </a:r>
            <a:r>
              <a:rPr lang="es-AR" i="0" u="none" baseline="0" dirty="0" err="1" smtClean="0"/>
              <a:t>SayHello</a:t>
            </a:r>
            <a:r>
              <a:rPr lang="es-AR" i="0" u="none" baseline="0" dirty="0" smtClean="0"/>
              <a:t> </a:t>
            </a:r>
            <a:r>
              <a:rPr lang="es-AR" i="0" u="none" baseline="0" dirty="0" err="1" smtClean="0"/>
              <a:t>helper</a:t>
            </a:r>
            <a:r>
              <a:rPr lang="es-AR" i="0" u="none" baseline="0" dirty="0" smtClean="0"/>
              <a:t> </a:t>
            </a:r>
            <a:r>
              <a:rPr lang="es-AR" i="0" u="none" baseline="0" dirty="0" err="1" smtClean="0"/>
              <a:t>method</a:t>
            </a:r>
            <a:r>
              <a:rPr lang="es-AR" i="0" u="none" baseline="0" dirty="0" smtClean="0"/>
              <a:t>  </a:t>
            </a:r>
            <a:r>
              <a:rPr lang="es-AR" i="0" u="none" baseline="0" dirty="0" err="1" smtClean="0"/>
              <a:t>receives</a:t>
            </a:r>
            <a:r>
              <a:rPr lang="es-AR" i="0" u="none" baseline="0" dirty="0" smtClean="0"/>
              <a:t> a </a:t>
            </a:r>
            <a:r>
              <a:rPr lang="es-AR" i="0" u="none" baseline="0" dirty="0" err="1" smtClean="0"/>
              <a:t>name</a:t>
            </a:r>
            <a:r>
              <a:rPr lang="es-AR" i="0" u="none" baseline="0" dirty="0" smtClean="0"/>
              <a:t> as a </a:t>
            </a:r>
            <a:r>
              <a:rPr lang="es-AR" i="0" u="none" baseline="0" dirty="0" err="1" smtClean="0"/>
              <a:t>parameter</a:t>
            </a:r>
            <a:r>
              <a:rPr lang="es-AR" i="0" u="none" baseline="0" dirty="0" smtClean="0"/>
              <a:t> and </a:t>
            </a:r>
            <a:r>
              <a:rPr lang="es-AR" i="0" u="none" baseline="0" dirty="0" err="1" smtClean="0"/>
              <a:t>returns</a:t>
            </a:r>
            <a:r>
              <a:rPr lang="es-AR" i="0" u="none" baseline="0" dirty="0" smtClean="0"/>
              <a:t> a «</a:t>
            </a:r>
            <a:r>
              <a:rPr lang="es-AR" i="0" u="none" baseline="0" dirty="0" err="1" smtClean="0"/>
              <a:t>hello</a:t>
            </a:r>
            <a:r>
              <a:rPr lang="es-AR" i="0" u="none" baseline="0" dirty="0" smtClean="0"/>
              <a:t>, </a:t>
            </a:r>
            <a:r>
              <a:rPr lang="es-AR" i="0" u="none" baseline="0" dirty="0" err="1" smtClean="0"/>
              <a:t>name</a:t>
            </a:r>
            <a:r>
              <a:rPr lang="es-AR" i="0" u="none" baseline="0" dirty="0" smtClean="0"/>
              <a:t>» </a:t>
            </a:r>
            <a:r>
              <a:rPr lang="es-AR" i="0" u="none" baseline="0" dirty="0" err="1" smtClean="0"/>
              <a:t>inside</a:t>
            </a:r>
            <a:r>
              <a:rPr lang="es-AR" i="0" u="none" baseline="0" dirty="0" smtClean="0"/>
              <a:t> a </a:t>
            </a:r>
            <a:r>
              <a:rPr lang="es-AR" i="0" u="none" baseline="0" dirty="0" err="1" smtClean="0"/>
              <a:t>string</a:t>
            </a:r>
            <a:r>
              <a:rPr lang="es-AR" i="0" u="none" baseline="0" dirty="0" smtClean="0"/>
              <a:t>.</a:t>
            </a:r>
          </a:p>
          <a:p>
            <a:endParaRPr lang="es-AR" i="0" u="none" baseline="0" dirty="0" smtClean="0"/>
          </a:p>
          <a:p>
            <a:r>
              <a:rPr lang="es-AR" i="0" u="none" baseline="0" dirty="0" err="1" smtClean="0"/>
              <a:t>Static</a:t>
            </a:r>
            <a:r>
              <a:rPr lang="es-AR" i="0" u="none" baseline="0" dirty="0" smtClean="0"/>
              <a:t> </a:t>
            </a:r>
            <a:r>
              <a:rPr lang="es-AR" i="0" u="none" baseline="0" dirty="0" err="1" smtClean="0"/>
              <a:t>methods</a:t>
            </a:r>
            <a:r>
              <a:rPr lang="es-AR" i="0" u="none" baseline="0" dirty="0" smtClean="0"/>
              <a:t> </a:t>
            </a:r>
            <a:r>
              <a:rPr lang="es-AR" i="0" u="none" baseline="0" dirty="0" err="1" smtClean="0"/>
              <a:t>we</a:t>
            </a:r>
            <a:r>
              <a:rPr lang="es-AR" i="0" u="none" baseline="0" dirty="0" smtClean="0"/>
              <a:t> are </a:t>
            </a:r>
            <a:r>
              <a:rPr lang="es-AR" i="0" u="none" baseline="0" dirty="0" err="1" smtClean="0"/>
              <a:t>using</a:t>
            </a:r>
            <a:r>
              <a:rPr lang="es-AR" i="0" u="none" baseline="0" dirty="0" smtClean="0"/>
              <a:t> in </a:t>
            </a:r>
            <a:r>
              <a:rPr lang="es-AR" i="0" u="none" baseline="0" dirty="0" err="1" smtClean="0"/>
              <a:t>this</a:t>
            </a:r>
            <a:r>
              <a:rPr lang="es-AR" i="0" u="none" baseline="0" dirty="0" smtClean="0"/>
              <a:t> </a:t>
            </a:r>
            <a:r>
              <a:rPr lang="es-AR" i="0" u="none" baseline="0" dirty="0" err="1" smtClean="0"/>
              <a:t>approach</a:t>
            </a:r>
            <a:r>
              <a:rPr lang="es-AR" i="0" u="none" baseline="0" dirty="0" smtClean="0"/>
              <a:t> can </a:t>
            </a:r>
            <a:r>
              <a:rPr lang="es-AR" i="0" u="none" baseline="0" dirty="0" err="1" smtClean="0"/>
              <a:t>also</a:t>
            </a:r>
            <a:r>
              <a:rPr lang="es-AR" i="0" u="none" baseline="0" dirty="0" smtClean="0"/>
              <a:t> </a:t>
            </a:r>
            <a:r>
              <a:rPr lang="es-AR" i="0" u="none" baseline="0" dirty="0" err="1" smtClean="0"/>
              <a:t>hide</a:t>
            </a:r>
            <a:r>
              <a:rPr lang="es-AR" i="0" u="none" baseline="0" dirty="0" smtClean="0"/>
              <a:t> </a:t>
            </a:r>
            <a:r>
              <a:rPr lang="es-AR" i="0" u="none" baseline="0" dirty="0" err="1" smtClean="0"/>
              <a:t>complex</a:t>
            </a:r>
            <a:r>
              <a:rPr lang="es-AR" i="0" u="none" baseline="0" dirty="0" smtClean="0"/>
              <a:t> </a:t>
            </a:r>
            <a:r>
              <a:rPr lang="es-AR" i="0" u="none" baseline="0" dirty="0" err="1" smtClean="0"/>
              <a:t>functions</a:t>
            </a:r>
            <a:r>
              <a:rPr lang="es-AR" i="0" u="none" baseline="0" dirty="0" smtClean="0"/>
              <a:t>. </a:t>
            </a:r>
            <a:r>
              <a:rPr lang="es-AR" i="0" u="none" baseline="0" dirty="0" err="1" smtClean="0"/>
              <a:t>This</a:t>
            </a:r>
            <a:r>
              <a:rPr lang="es-AR" i="0" u="none" baseline="0" dirty="0" smtClean="0"/>
              <a:t> </a:t>
            </a:r>
            <a:r>
              <a:rPr lang="es-AR" i="0" u="none" baseline="0" dirty="0" err="1" smtClean="0"/>
              <a:t>action</a:t>
            </a:r>
            <a:r>
              <a:rPr lang="es-AR" i="0" u="none" baseline="0" dirty="0" smtClean="0"/>
              <a:t> </a:t>
            </a:r>
            <a:r>
              <a:rPr lang="es-AR" i="0" u="none" baseline="0" dirty="0" err="1" smtClean="0"/>
              <a:t>is</a:t>
            </a:r>
            <a:r>
              <a:rPr lang="es-AR" i="0" u="none" baseline="0" dirty="0" smtClean="0"/>
              <a:t> </a:t>
            </a:r>
            <a:r>
              <a:rPr lang="es-AR" i="0" u="none" baseline="0" dirty="0" err="1" smtClean="0"/>
              <a:t>known</a:t>
            </a:r>
            <a:r>
              <a:rPr lang="es-AR" i="0" u="none" baseline="0" dirty="0" smtClean="0"/>
              <a:t> as «</a:t>
            </a:r>
            <a:r>
              <a:rPr lang="es-AR" i="0" u="none" baseline="0" dirty="0" err="1" smtClean="0"/>
              <a:t>wrapping</a:t>
            </a:r>
            <a:r>
              <a:rPr lang="es-AR" i="0" u="none" baseline="0" dirty="0" smtClean="0"/>
              <a:t>».</a:t>
            </a:r>
          </a:p>
        </p:txBody>
      </p:sp>
      <p:sp>
        <p:nvSpPr>
          <p:cNvPr id="4" name="Slide Number Placeholder 3"/>
          <p:cNvSpPr>
            <a:spLocks noGrp="1"/>
          </p:cNvSpPr>
          <p:nvPr>
            <p:ph type="sldNum" sz="quarter" idx="10"/>
          </p:nvPr>
        </p:nvSpPr>
        <p:spPr/>
        <p:txBody>
          <a:bodyPr/>
          <a:lstStyle/>
          <a:p>
            <a:fld id="{A5BD1786-18B1-49F8-8539-63E05739E96A}" type="slidenum">
              <a:rPr lang="en-US" smtClean="0"/>
              <a:t>43</a:t>
            </a:fld>
            <a:endParaRPr lang="en-US"/>
          </a:p>
        </p:txBody>
      </p:sp>
    </p:spTree>
    <p:extLst>
      <p:ext uri="{BB962C8B-B14F-4D97-AF65-F5344CB8AC3E}">
        <p14:creationId xmlns:p14="http://schemas.microsoft.com/office/powerpoint/2010/main" val="197882663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5 minutes</a:t>
            </a:r>
          </a:p>
          <a:p>
            <a:endParaRPr lang="en-US" smtClean="0"/>
          </a:p>
          <a:p>
            <a:r>
              <a:rPr lang="en-US" smtClean="0"/>
              <a:t>See</a:t>
            </a:r>
            <a:r>
              <a:rPr lang="en-US" baseline="0" smtClean="0"/>
              <a:t> demo script for flow</a:t>
            </a:r>
          </a:p>
          <a:p>
            <a:endParaRPr lang="en-US" dirty="0"/>
          </a:p>
        </p:txBody>
      </p:sp>
      <p:sp>
        <p:nvSpPr>
          <p:cNvPr id="4" name="Slide Number Placeholder 3"/>
          <p:cNvSpPr>
            <a:spLocks noGrp="1"/>
          </p:cNvSpPr>
          <p:nvPr>
            <p:ph type="sldNum" sz="quarter" idx="10"/>
          </p:nvPr>
        </p:nvSpPr>
        <p:spPr/>
        <p:txBody>
          <a:bodyPr/>
          <a:lstStyle/>
          <a:p>
            <a:fld id="{A5BD1786-18B1-49F8-8539-63E05739E96A}" type="slidenum">
              <a:rPr lang="en-US" smtClean="0"/>
              <a:t>44</a:t>
            </a:fld>
            <a:endParaRPr lang="en-US"/>
          </a:p>
        </p:txBody>
      </p:sp>
    </p:spTree>
    <p:extLst>
      <p:ext uri="{BB962C8B-B14F-4D97-AF65-F5344CB8AC3E}">
        <p14:creationId xmlns:p14="http://schemas.microsoft.com/office/powerpoint/2010/main" val="35984511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7</a:t>
            </a:fld>
            <a:endParaRPr lang="en-US" dirty="0"/>
          </a:p>
        </p:txBody>
      </p:sp>
    </p:spTree>
    <p:extLst>
      <p:ext uri="{BB962C8B-B14F-4D97-AF65-F5344CB8AC3E}">
        <p14:creationId xmlns:p14="http://schemas.microsoft.com/office/powerpoint/2010/main" val="3406922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8</a:t>
            </a:fld>
            <a:endParaRPr lang="en-US" dirty="0"/>
          </a:p>
        </p:txBody>
      </p:sp>
    </p:spTree>
    <p:extLst>
      <p:ext uri="{BB962C8B-B14F-4D97-AF65-F5344CB8AC3E}">
        <p14:creationId xmlns:p14="http://schemas.microsoft.com/office/powerpoint/2010/main" val="3406922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Tree>
    <p:extLst>
      <p:ext uri="{BB962C8B-B14F-4D97-AF65-F5344CB8AC3E}">
        <p14:creationId xmlns:p14="http://schemas.microsoft.com/office/powerpoint/2010/main" val="3462654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 minute</a:t>
            </a:r>
          </a:p>
          <a:p>
            <a:endParaRPr lang="en-US" i="0" dirty="0" smtClean="0"/>
          </a:p>
          <a:p>
            <a:r>
              <a:rPr lang="en-US" i="0" dirty="0" smtClean="0"/>
              <a:t>When you</a:t>
            </a:r>
            <a:r>
              <a:rPr lang="en-US" i="0" baseline="0" dirty="0" smtClean="0"/>
              <a:t> create a new website from scratch in WebMatrix, you will be using the new Razor syntax. </a:t>
            </a:r>
          </a:p>
          <a:p>
            <a:endParaRPr lang="en-US" i="0" baseline="0" dirty="0" smtClean="0"/>
          </a:p>
          <a:p>
            <a:r>
              <a:rPr lang="en-US" i="0" baseline="0" noProof="0" dirty="0" smtClean="0"/>
              <a:t>It’s very compact and easy to read and write, and allows you to flow between code and markup seamlessly.  You can write your code in languages such as C# or VB, and it’s extensible via Helpers (we’ll talk about Helpers in Part 3)</a:t>
            </a:r>
          </a:p>
        </p:txBody>
      </p:sp>
      <p:sp>
        <p:nvSpPr>
          <p:cNvPr id="4" name="Slide Number Placeholder 3"/>
          <p:cNvSpPr>
            <a:spLocks noGrp="1"/>
          </p:cNvSpPr>
          <p:nvPr>
            <p:ph type="sldNum" sz="quarter" idx="10"/>
          </p:nvPr>
        </p:nvSpPr>
        <p:spPr/>
        <p:txBody>
          <a:bodyPr/>
          <a:lstStyle/>
          <a:p>
            <a:fld id="{D88053AA-761C-4194-BE5B-5E836C7C1428}" type="slidenum">
              <a:rPr lang="en-US" smtClean="0"/>
              <a:t>11</a:t>
            </a:fld>
            <a:endParaRPr lang="en-US"/>
          </a:p>
        </p:txBody>
      </p:sp>
    </p:spTree>
    <p:extLst>
      <p:ext uri="{BB962C8B-B14F-4D97-AF65-F5344CB8AC3E}">
        <p14:creationId xmlns:p14="http://schemas.microsoft.com/office/powerpoint/2010/main" val="42072479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 minutes</a:t>
            </a:r>
          </a:p>
          <a:p>
            <a:endParaRPr lang="en-US" dirty="0" smtClean="0"/>
          </a:p>
          <a:p>
            <a:r>
              <a:rPr lang="en-US" dirty="0" smtClean="0"/>
              <a:t>We’ve designed Razor</a:t>
            </a:r>
            <a:r>
              <a:rPr lang="en-US" baseline="0" dirty="0" smtClean="0"/>
              <a:t> to be concise and easy to use. When we think about the way developers use a language we take into account the context switching they have to do and also the number of keystrokes. The way that Razor allows you to transition seamlessly between markup and code makes for a much more natural and fluent style and also helps to reduce the number of keystrokes and context switching that a developer has to do, thinking about markup and code separately.  With Razor, markup and code are really the same thing.</a:t>
            </a:r>
          </a:p>
          <a:p>
            <a:endParaRPr lang="en-US" baseline="0" dirty="0" smtClean="0"/>
          </a:p>
          <a:p>
            <a:r>
              <a:rPr lang="en-US" baseline="0" dirty="0" smtClean="0"/>
              <a:t>We think it’s the easiest way to code websites and when you compare it to the other languages out there, it’s easy to see why.  </a:t>
            </a:r>
          </a:p>
        </p:txBody>
      </p:sp>
      <p:sp>
        <p:nvSpPr>
          <p:cNvPr id="4" name="Slide Number Placeholder 3"/>
          <p:cNvSpPr>
            <a:spLocks noGrp="1"/>
          </p:cNvSpPr>
          <p:nvPr>
            <p:ph type="sldNum" sz="quarter" idx="10"/>
          </p:nvPr>
        </p:nvSpPr>
        <p:spPr/>
        <p:txBody>
          <a:bodyPr/>
          <a:lstStyle/>
          <a:p>
            <a:fld id="{D88053AA-761C-4194-BE5B-5E836C7C1428}" type="slidenum">
              <a:rPr lang="en-US" smtClean="0"/>
              <a:t>12</a:t>
            </a:fld>
            <a:endParaRPr lang="en-US"/>
          </a:p>
        </p:txBody>
      </p:sp>
    </p:spTree>
    <p:extLst>
      <p:ext uri="{BB962C8B-B14F-4D97-AF65-F5344CB8AC3E}">
        <p14:creationId xmlns:p14="http://schemas.microsoft.com/office/powerpoint/2010/main" val="144792707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g"/><Relationship Id="rId1" Type="http://schemas.openxmlformats.org/officeDocument/2006/relationships/slideMaster" Target="../slideMasters/slideMaster1.xml"/><Relationship Id="rId4" Type="http://schemas.microsoft.com/office/2007/relationships/hdphoto" Target="../media/hdphoto2.wdp"/></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1.xml"/><Relationship Id="rId4" Type="http://schemas.microsoft.com/office/2007/relationships/hdphoto" Target="../media/hdphoto3.wdp"/></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113" y="2234114"/>
            <a:ext cx="8373521"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113" y="4612341"/>
            <a:ext cx="5454333" cy="1144929"/>
          </a:xfrm>
        </p:spPr>
        <p:txBody>
          <a:bodyPr/>
          <a:lstStyle>
            <a:lvl1pPr marL="0" indent="0">
              <a:buFont typeface="Arial" pitchFamily="34" charset="0"/>
              <a:buNone/>
              <a:defRPr sz="2400">
                <a:solidFill>
                  <a:schemeClr val="bg1">
                    <a:alpha val="99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grpSp>
        <p:nvGrpSpPr>
          <p:cNvPr id="5" name="Group 4"/>
          <p:cNvGrpSpPr/>
          <p:nvPr userDrawn="1"/>
        </p:nvGrpSpPr>
        <p:grpSpPr>
          <a:xfrm>
            <a:off x="519113" y="241940"/>
            <a:ext cx="2411374" cy="387798"/>
            <a:chOff x="517525" y="5956427"/>
            <a:chExt cx="1489796" cy="775597"/>
          </a:xfrm>
        </p:grpSpPr>
        <p:sp>
          <p:nvSpPr>
            <p:cNvPr id="6" name="TextBox 5"/>
            <p:cNvSpPr txBox="1"/>
            <p:nvPr userDrawn="1"/>
          </p:nvSpPr>
          <p:spPr>
            <a:xfrm>
              <a:off x="517525" y="5956427"/>
              <a:ext cx="1489796" cy="775597"/>
            </a:xfrm>
            <a:prstGeom prst="rect">
              <a:avLst/>
            </a:prstGeom>
            <a:noFill/>
          </p:spPr>
          <p:txBody>
            <a:bodyPr wrap="square" lIns="0" tIns="0" rIns="0" bIns="0" rtlCol="0">
              <a:spAutoFit/>
            </a:bodyPr>
            <a:lstStyle/>
            <a:p>
              <a:pPr marL="0" indent="0">
                <a:lnSpc>
                  <a:spcPct val="90000"/>
                </a:lnSpc>
                <a:spcBef>
                  <a:spcPct val="20000"/>
                </a:spcBef>
                <a:buSzPct val="80000"/>
                <a:buFont typeface="Arial" pitchFamily="34" charset="0"/>
                <a:buNone/>
              </a:pPr>
              <a:r>
                <a:rPr lang="en-US" sz="2800" dirty="0" smtClean="0">
                  <a:solidFill>
                    <a:schemeClr val="bg1">
                      <a:alpha val="99000"/>
                    </a:schemeClr>
                  </a:solidFill>
                </a:rPr>
                <a:t>Microsoft /web</a:t>
              </a:r>
              <a:endParaRPr lang="en-US" sz="2800" baseline="0" dirty="0">
                <a:solidFill>
                  <a:schemeClr val="bg1">
                    <a:alpha val="99000"/>
                  </a:schemeClr>
                </a:solidFill>
              </a:endParaRPr>
            </a:p>
          </p:txBody>
        </p:sp>
        <p:sp>
          <p:nvSpPr>
            <p:cNvPr id="8" name="Rectangle 7"/>
            <p:cNvSpPr/>
            <p:nvPr userDrawn="1"/>
          </p:nvSpPr>
          <p:spPr>
            <a:xfrm>
              <a:off x="1438350" y="6127087"/>
              <a:ext cx="35653" cy="76944"/>
            </a:xfrm>
            <a:prstGeom prst="rect">
              <a:avLst/>
            </a:prstGeom>
          </p:spPr>
          <p:txBody>
            <a:bodyPr wrap="none" lIns="0" tIns="0" rIns="0" bIns="0">
              <a:spAutoFit/>
            </a:bodyPr>
            <a:lstStyle/>
            <a:p>
              <a:r>
                <a:rPr lang="en-US" sz="500" baseline="0" dirty="0" smtClean="0">
                  <a:solidFill>
                    <a:schemeClr val="bg1">
                      <a:alpha val="99000"/>
                    </a:schemeClr>
                  </a:solidFill>
                </a:rPr>
                <a:t>®</a:t>
              </a:r>
              <a:endParaRPr lang="en-US" sz="500" baseline="0" dirty="0">
                <a:solidFill>
                  <a:schemeClr val="bg1">
                    <a:alpha val="99000"/>
                  </a:schemeClr>
                </a:solidFill>
              </a:endParaRPr>
            </a:p>
          </p:txBody>
        </p:sp>
      </p:grpSp>
    </p:spTree>
    <p:extLst>
      <p:ext uri="{BB962C8B-B14F-4D97-AF65-F5344CB8AC3E}">
        <p14:creationId xmlns:p14="http://schemas.microsoft.com/office/powerpoint/2010/main" val="2163483488"/>
      </p:ext>
    </p:extLst>
  </p:cSld>
  <p:clrMapOvr>
    <a:masterClrMapping/>
  </p:clrMapOvr>
  <p:transition>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1953" y="2008094"/>
            <a:ext cx="2269077"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821308525"/>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4572" y="2242931"/>
            <a:ext cx="3176914"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grpSp>
    </p:spTree>
    <p:extLst>
      <p:ext uri="{BB962C8B-B14F-4D97-AF65-F5344CB8AC3E}">
        <p14:creationId xmlns:p14="http://schemas.microsoft.com/office/powerpoint/2010/main" val="2433982393"/>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3609" y="1932604"/>
            <a:ext cx="3013332"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576417092"/>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2758" y="1905000"/>
            <a:ext cx="1277596"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861767610"/>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208" y="1905000"/>
            <a:ext cx="10693401"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1564" y="6338047"/>
            <a:ext cx="2506561" cy="291353"/>
          </a:xfrm>
          <a:prstGeom prst="rect">
            <a:avLst/>
          </a:prstGeom>
        </p:spPr>
      </p:pic>
    </p:spTree>
    <p:extLst>
      <p:ext uri="{BB962C8B-B14F-4D97-AF65-F5344CB8AC3E}">
        <p14:creationId xmlns:p14="http://schemas.microsoft.com/office/powerpoint/2010/main" val="3900536183"/>
      </p:ext>
    </p:extLst>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1174" y="3140274"/>
            <a:ext cx="3546476" cy="577452"/>
          </a:xfrm>
          <a:prstGeom prst="rect">
            <a:avLst/>
          </a:prstGeom>
          <a:noFill/>
          <a:ln>
            <a:noFill/>
          </a:ln>
        </p:spPr>
      </p:pic>
      <p:sp>
        <p:nvSpPr>
          <p:cNvPr id="3" name="Text Box 3"/>
          <p:cNvSpPr txBox="1">
            <a:spLocks noChangeArrowheads="1"/>
          </p:cNvSpPr>
          <p:nvPr userDrawn="1"/>
        </p:nvSpPr>
        <p:spPr bwMode="blackWhite">
          <a:xfrm>
            <a:off x="507868" y="6083573"/>
            <a:ext cx="1117309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chemeClr val="bg1">
                    <a:alpha val="99000"/>
                  </a:schemeClr>
                </a:solidFill>
                <a:latin typeface="Segoe UI" pitchFamily="34" charset="0"/>
                <a:cs typeface="Arial" charset="0"/>
              </a:rPr>
              <a:t>© </a:t>
            </a:r>
            <a:r>
              <a:rPr lang="en-US" sz="700" dirty="0" smtClean="0">
                <a:solidFill>
                  <a:schemeClr val="bg1">
                    <a:alpha val="99000"/>
                  </a:schemeClr>
                </a:solidFill>
                <a:latin typeface="Segoe UI" pitchFamily="34" charset="0"/>
                <a:cs typeface="Arial" charset="0"/>
              </a:rPr>
              <a:t>2012 Microsoft </a:t>
            </a:r>
            <a:r>
              <a:rPr lang="en-US" sz="700" dirty="0">
                <a:solidFill>
                  <a:schemeClr val="bg1">
                    <a:alpha val="99000"/>
                  </a:schemeClr>
                </a:solidFill>
                <a:latin typeface="Segoe UI" pitchFamily="34" charset="0"/>
                <a:cs typeface="Arial" charset="0"/>
              </a:rPr>
              <a:t>Corporation. All rights reserved. Microsoft, Windows, Windows Vista and other product names are or may be registered trademarks and/or trademarks in the U.S. and/or other countries.</a:t>
            </a:r>
          </a:p>
          <a:p>
            <a:pPr algn="ctr" defTabSz="914099" eaLnBrk="0" hangingPunct="0"/>
            <a:r>
              <a:rPr lang="en-US" sz="700" dirty="0">
                <a:solidFill>
                  <a:schemeClr val="bg1">
                    <a:alpha val="99000"/>
                  </a:schemeClr>
                </a:solidFill>
                <a:latin typeface="Segoe UI" pitchFamily="34" charset="0"/>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solidFill>
                  <a:schemeClr val="bg1">
                    <a:alpha val="99000"/>
                  </a:schemeClr>
                </a:solidFill>
                <a:latin typeface="Segoe UI" pitchFamily="34" charset="0"/>
                <a:cs typeface="Arial" charset="0"/>
              </a:rPr>
              <a:t>MICROSOFT </a:t>
            </a:r>
            <a:r>
              <a:rPr lang="en-US" sz="700" dirty="0">
                <a:solidFill>
                  <a:schemeClr val="bg1">
                    <a:alpha val="99000"/>
                  </a:schemeClr>
                </a:solidFill>
                <a:latin typeface="Segoe UI" pitchFamily="34" charset="0"/>
                <a:cs typeface="Arial" charset="0"/>
              </a:rPr>
              <a:t>MAKES NO WARRANTIES, EXPRESS, IMPLIED OR STATUTORY, AS TO THE INFORMATION IN THIS PRESENTATION.</a:t>
            </a:r>
          </a:p>
        </p:txBody>
      </p:sp>
    </p:spTree>
    <p:extLst>
      <p:ext uri="{BB962C8B-B14F-4D97-AF65-F5344CB8AC3E}">
        <p14:creationId xmlns:p14="http://schemas.microsoft.com/office/powerpoint/2010/main" val="2549922664"/>
      </p:ext>
    </p:extLst>
  </p:cSld>
  <p:clrMapOvr>
    <a:masterClrMapping/>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764" y="2892710"/>
            <a:ext cx="11228440"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763" y="4343400"/>
            <a:ext cx="7513637"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708" y="6364651"/>
            <a:ext cx="1595652" cy="268366"/>
          </a:xfrm>
          <a:prstGeom prst="rect">
            <a:avLst/>
          </a:prstGeom>
          <a:noFill/>
          <a:ln>
            <a:noFill/>
          </a:ln>
        </p:spPr>
      </p:pic>
      <p:grpSp>
        <p:nvGrpSpPr>
          <p:cNvPr id="6" name="Group 5"/>
          <p:cNvGrpSpPr/>
          <p:nvPr userDrawn="1"/>
        </p:nvGrpSpPr>
        <p:grpSpPr>
          <a:xfrm>
            <a:off x="519113" y="241940"/>
            <a:ext cx="2411374" cy="387798"/>
            <a:chOff x="517525" y="5956427"/>
            <a:chExt cx="1489796" cy="775597"/>
          </a:xfrm>
        </p:grpSpPr>
        <p:sp>
          <p:nvSpPr>
            <p:cNvPr id="8" name="TextBox 7"/>
            <p:cNvSpPr txBox="1"/>
            <p:nvPr userDrawn="1"/>
          </p:nvSpPr>
          <p:spPr>
            <a:xfrm>
              <a:off x="517525" y="5956427"/>
              <a:ext cx="1489796" cy="775597"/>
            </a:xfrm>
            <a:prstGeom prst="rect">
              <a:avLst/>
            </a:prstGeom>
            <a:noFill/>
          </p:spPr>
          <p:txBody>
            <a:bodyPr wrap="square" lIns="0" tIns="0" rIns="0" bIns="0" rtlCol="0">
              <a:spAutoFit/>
            </a:bodyPr>
            <a:lstStyle/>
            <a:p>
              <a:pPr marL="0" indent="0">
                <a:lnSpc>
                  <a:spcPct val="90000"/>
                </a:lnSpc>
                <a:spcBef>
                  <a:spcPct val="20000"/>
                </a:spcBef>
                <a:buSzPct val="80000"/>
                <a:buFont typeface="Arial" pitchFamily="34" charset="0"/>
                <a:buNone/>
              </a:pPr>
              <a:r>
                <a:rPr lang="en-US" sz="2800" dirty="0" smtClean="0">
                  <a:solidFill>
                    <a:schemeClr val="bg1">
                      <a:alpha val="99000"/>
                    </a:schemeClr>
                  </a:solidFill>
                </a:rPr>
                <a:t>Microsoft /web</a:t>
              </a:r>
              <a:endParaRPr lang="en-US" sz="2800" baseline="0" dirty="0">
                <a:solidFill>
                  <a:schemeClr val="bg1">
                    <a:alpha val="99000"/>
                  </a:schemeClr>
                </a:solidFill>
              </a:endParaRPr>
            </a:p>
          </p:txBody>
        </p:sp>
        <p:sp>
          <p:nvSpPr>
            <p:cNvPr id="9" name="Rectangle 8"/>
            <p:cNvSpPr/>
            <p:nvPr userDrawn="1"/>
          </p:nvSpPr>
          <p:spPr>
            <a:xfrm>
              <a:off x="1438350" y="6127087"/>
              <a:ext cx="35653" cy="76944"/>
            </a:xfrm>
            <a:prstGeom prst="rect">
              <a:avLst/>
            </a:prstGeom>
          </p:spPr>
          <p:txBody>
            <a:bodyPr wrap="none" lIns="0" tIns="0" rIns="0" bIns="0">
              <a:spAutoFit/>
            </a:bodyPr>
            <a:lstStyle/>
            <a:p>
              <a:r>
                <a:rPr lang="en-US" sz="500" baseline="0" dirty="0" smtClean="0">
                  <a:solidFill>
                    <a:schemeClr val="bg1">
                      <a:alpha val="99000"/>
                    </a:schemeClr>
                  </a:solidFill>
                </a:rPr>
                <a:t>®</a:t>
              </a:r>
              <a:endParaRPr lang="en-US" sz="500" baseline="0" dirty="0">
                <a:solidFill>
                  <a:schemeClr val="bg1">
                    <a:alpha val="99000"/>
                  </a:schemeClr>
                </a:solidFill>
              </a:endParaRPr>
            </a:p>
          </p:txBody>
        </p:sp>
      </p:grpSp>
    </p:spTree>
    <p:extLst>
      <p:ext uri="{BB962C8B-B14F-4D97-AF65-F5344CB8AC3E}">
        <p14:creationId xmlns:p14="http://schemas.microsoft.com/office/powerpoint/2010/main" val="3517780638"/>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2" y="1447799"/>
            <a:ext cx="11149013"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73929649"/>
      </p:ext>
    </p:extLst>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2" y="1447799"/>
            <a:ext cx="11149013"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6"/>
            <a:ext cx="12188826"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22896729"/>
      </p:ext>
    </p:extLst>
  </p:cSld>
  <p:clrMapOvr>
    <a:masterClrMapping/>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marL="342900" indent="-342900">
              <a:buFontTx/>
              <a:buBlip>
                <a:blip r:embed="rId2"/>
              </a:buBlip>
              <a:defRPr/>
            </a:lvl1pPr>
            <a:lvl2pPr marL="742950" indent="-285750">
              <a:buFontTx/>
              <a:buBlip>
                <a:blip r:embed="rId2"/>
              </a:buBlip>
              <a:defRPr/>
            </a:lvl2pPr>
            <a:lvl3pPr marL="1143000" indent="-228600">
              <a:buFontTx/>
              <a:buBlip>
                <a:blip r:embed="rId2"/>
              </a:buBlip>
              <a:defRPr/>
            </a:lvl3pPr>
            <a:lvl4pPr marL="1600200" indent="-228600">
              <a:buFontTx/>
              <a:buBlip>
                <a:blip r:embed="rId2"/>
              </a:buBlip>
              <a:defRPr/>
            </a:lvl4pPr>
            <a:lvl5pPr marL="2057400" indent="-228600">
              <a:buFontTx/>
              <a:buBlip>
                <a:blip r:embed="rId2"/>
              </a:buBlip>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609441" y="6356351"/>
            <a:ext cx="2844059" cy="365125"/>
          </a:xfrm>
          <a:prstGeom prst="rect">
            <a:avLst/>
          </a:prstGeom>
        </p:spPr>
        <p:txBody>
          <a:bodyPr/>
          <a:lstStyle/>
          <a:p>
            <a:fld id="{C3E78D82-447E-4DB9-A868-4A2AFFB7242B}" type="datetimeFigureOut">
              <a:rPr lang="en-US" smtClean="0"/>
              <a:t>4/26/2012</a:t>
            </a:fld>
            <a:endParaRPr lang="en-US"/>
          </a:p>
        </p:txBody>
      </p:sp>
      <p:sp>
        <p:nvSpPr>
          <p:cNvPr id="5" name="Footer Placeholder 4"/>
          <p:cNvSpPr>
            <a:spLocks noGrp="1"/>
          </p:cNvSpPr>
          <p:nvPr>
            <p:ph type="ftr" sz="quarter" idx="11"/>
          </p:nvPr>
        </p:nvSpPr>
        <p:spPr>
          <a:xfrm>
            <a:off x="4164515" y="6356351"/>
            <a:ext cx="3859795"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5325" y="6356351"/>
            <a:ext cx="2844059" cy="365125"/>
          </a:xfrm>
          <a:prstGeom prst="rect">
            <a:avLst/>
          </a:prstGeom>
        </p:spPr>
        <p:txBody>
          <a:bodyPr/>
          <a:lstStyle/>
          <a:p>
            <a:fld id="{47EE2F86-A950-4FAB-BEB9-35389A7D8F0A}" type="slidenum">
              <a:rPr lang="en-US" smtClean="0"/>
              <a:t>‹#›</a:t>
            </a:fld>
            <a:endParaRPr lang="en-US"/>
          </a:p>
        </p:txBody>
      </p:sp>
      <p:sp>
        <p:nvSpPr>
          <p:cNvPr id="7" name="Title Placeholder 1"/>
          <p:cNvSpPr>
            <a:spLocks noGrp="1"/>
          </p:cNvSpPr>
          <p:nvPr>
            <p:ph type="title"/>
          </p:nvPr>
        </p:nvSpPr>
        <p:spPr>
          <a:xfrm>
            <a:off x="2133045" y="660633"/>
            <a:ext cx="9446338" cy="884238"/>
          </a:xfrm>
          <a:prstGeom prst="rect">
            <a:avLst/>
          </a:prstGeom>
        </p:spPr>
        <p:txBody>
          <a:bodyPr vert="horz" lIns="91440" tIns="45720" rIns="91440" bIns="45720" rtlCol="0" anchor="ctr">
            <a:normAutofit/>
          </a:bodyPr>
          <a:lstStyle>
            <a:lvl1pPr algn="l">
              <a:defRPr>
                <a:effectLst>
                  <a:outerShdw blurRad="38100" dist="38100" dir="2700000" algn="tl">
                    <a:srgbClr val="000000">
                      <a:alpha val="43137"/>
                    </a:srgbClr>
                  </a:outerShdw>
                </a:effectLst>
              </a:defRPr>
            </a:lvl1pPr>
          </a:lstStyle>
          <a:p>
            <a:r>
              <a:rPr lang="en-US" smtClean="0"/>
              <a:t>Click to edit Master title style</a:t>
            </a:r>
            <a:endParaRPr lang="en-US" dirty="0"/>
          </a:p>
        </p:txBody>
      </p:sp>
    </p:spTree>
    <p:extLst>
      <p:ext uri="{BB962C8B-B14F-4D97-AF65-F5344CB8AC3E}">
        <p14:creationId xmlns:p14="http://schemas.microsoft.com/office/powerpoint/2010/main" val="42909466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519112" y="1447799"/>
            <a:ext cx="11149013"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dirty="0" smtClean="0"/>
              <a:t>Click to edit Master text styles</a:t>
            </a:r>
          </a:p>
          <a:p>
            <a:pPr lvl="1"/>
            <a:r>
              <a:rPr lang="en-US" dirty="0" smtClean="0"/>
              <a:t>Second level</a:t>
            </a:r>
          </a:p>
        </p:txBody>
      </p:sp>
      <p:grpSp>
        <p:nvGrpSpPr>
          <p:cNvPr id="6" name="Group 5"/>
          <p:cNvGrpSpPr/>
          <p:nvPr userDrawn="1"/>
        </p:nvGrpSpPr>
        <p:grpSpPr>
          <a:xfrm>
            <a:off x="517525" y="6335971"/>
            <a:ext cx="1768475" cy="276999"/>
            <a:chOff x="517525" y="5956427"/>
            <a:chExt cx="1768475" cy="276999"/>
          </a:xfrm>
        </p:grpSpPr>
        <p:sp>
          <p:nvSpPr>
            <p:cNvPr id="7" name="TextBox 6"/>
            <p:cNvSpPr txBox="1"/>
            <p:nvPr userDrawn="1"/>
          </p:nvSpPr>
          <p:spPr>
            <a:xfrm>
              <a:off x="517525" y="5956427"/>
              <a:ext cx="1768475" cy="276999"/>
            </a:xfrm>
            <a:prstGeom prst="rect">
              <a:avLst/>
            </a:prstGeom>
            <a:noFill/>
          </p:spPr>
          <p:txBody>
            <a:bodyPr wrap="square" lIns="0" tIns="0" rIns="0" bIns="0" rtlCol="0">
              <a:spAutoFit/>
            </a:bodyPr>
            <a:lstStyle/>
            <a:p>
              <a:pPr marL="0" indent="0">
                <a:lnSpc>
                  <a:spcPct val="90000"/>
                </a:lnSpc>
                <a:spcBef>
                  <a:spcPct val="20000"/>
                </a:spcBef>
                <a:buSzPct val="80000"/>
                <a:buFont typeface="Arial" pitchFamily="34" charset="0"/>
                <a:buNone/>
              </a:pPr>
              <a:r>
                <a:rPr lang="en-US" sz="2000" dirty="0" smtClean="0">
                  <a:solidFill>
                    <a:schemeClr val="tx1">
                      <a:lumMod val="50000"/>
                      <a:lumOff val="50000"/>
                    </a:schemeClr>
                  </a:solidFill>
                </a:rPr>
                <a:t>Microsoft /web</a:t>
              </a:r>
              <a:endParaRPr lang="en-US" sz="2000" baseline="0" dirty="0">
                <a:solidFill>
                  <a:schemeClr val="tx1">
                    <a:lumMod val="50000"/>
                    <a:lumOff val="50000"/>
                  </a:schemeClr>
                </a:solidFill>
              </a:endParaRPr>
            </a:p>
          </p:txBody>
        </p:sp>
        <p:sp>
          <p:nvSpPr>
            <p:cNvPr id="8" name="Rectangle 7"/>
            <p:cNvSpPr/>
            <p:nvPr userDrawn="1"/>
          </p:nvSpPr>
          <p:spPr>
            <a:xfrm>
              <a:off x="1585619" y="6016777"/>
              <a:ext cx="44884" cy="61555"/>
            </a:xfrm>
            <a:prstGeom prst="rect">
              <a:avLst/>
            </a:prstGeom>
          </p:spPr>
          <p:txBody>
            <a:bodyPr wrap="none" lIns="0" tIns="0" rIns="0" bIns="0">
              <a:spAutoFit/>
            </a:bodyPr>
            <a:lstStyle/>
            <a:p>
              <a:r>
                <a:rPr lang="en-US" sz="400" baseline="0" dirty="0" smtClean="0">
                  <a:solidFill>
                    <a:schemeClr val="tx1">
                      <a:lumMod val="50000"/>
                      <a:lumOff val="50000"/>
                    </a:schemeClr>
                  </a:solidFill>
                </a:rPr>
                <a:t>®</a:t>
              </a:r>
              <a:endParaRPr lang="en-US" sz="400" baseline="0" dirty="0">
                <a:solidFill>
                  <a:schemeClr val="tx1">
                    <a:lumMod val="50000"/>
                    <a:lumOff val="50000"/>
                  </a:schemeClr>
                </a:solidFill>
              </a:endParaRPr>
            </a:p>
          </p:txBody>
        </p:sp>
      </p:grpSp>
    </p:spTree>
    <p:extLst>
      <p:ext uri="{BB962C8B-B14F-4D97-AF65-F5344CB8AC3E}">
        <p14:creationId xmlns:p14="http://schemas.microsoft.com/office/powerpoint/2010/main" val="505028237"/>
      </p:ext>
    </p:extLst>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2833" y="4406901"/>
            <a:ext cx="10360501" cy="553998"/>
          </a:xfrm>
        </p:spPr>
        <p:txBody>
          <a:bodyPr anchor="t"/>
          <a:lstStyle>
            <a:lvl1pPr algn="l">
              <a:defRPr sz="4000" b="1" cap="all">
                <a:effectLst>
                  <a:outerShdw blurRad="38100" dist="38100" dir="2700000" algn="tl">
                    <a:srgbClr val="000000">
                      <a:alpha val="43137"/>
                    </a:srgbClr>
                  </a:outerShdw>
                </a:effectLst>
              </a:defRPr>
            </a:lvl1pPr>
          </a:lstStyle>
          <a:p>
            <a:r>
              <a:rPr lang="en-US" smtClean="0"/>
              <a:t>Click to edit Master title style</a:t>
            </a:r>
            <a:endParaRPr lang="en-US" dirty="0"/>
          </a:p>
        </p:txBody>
      </p:sp>
      <p:sp>
        <p:nvSpPr>
          <p:cNvPr id="3" name="Text Placeholder 2"/>
          <p:cNvSpPr>
            <a:spLocks noGrp="1"/>
          </p:cNvSpPr>
          <p:nvPr>
            <p:ph type="body" idx="1"/>
          </p:nvPr>
        </p:nvSpPr>
        <p:spPr>
          <a:xfrm>
            <a:off x="962833" y="4129901"/>
            <a:ext cx="10360501" cy="276999"/>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609441" y="6356351"/>
            <a:ext cx="2844059" cy="365125"/>
          </a:xfrm>
          <a:prstGeom prst="rect">
            <a:avLst/>
          </a:prstGeom>
        </p:spPr>
        <p:txBody>
          <a:bodyPr/>
          <a:lstStyle/>
          <a:p>
            <a:fld id="{C3E78D82-447E-4DB9-A868-4A2AFFB7242B}" type="datetimeFigureOut">
              <a:rPr lang="en-US" smtClean="0"/>
              <a:t>4/26/2012</a:t>
            </a:fld>
            <a:endParaRPr lang="en-US"/>
          </a:p>
        </p:txBody>
      </p:sp>
      <p:sp>
        <p:nvSpPr>
          <p:cNvPr id="5" name="Footer Placeholder 4"/>
          <p:cNvSpPr>
            <a:spLocks noGrp="1"/>
          </p:cNvSpPr>
          <p:nvPr>
            <p:ph type="ftr" sz="quarter" idx="11"/>
          </p:nvPr>
        </p:nvSpPr>
        <p:spPr>
          <a:xfrm>
            <a:off x="4164515" y="6356351"/>
            <a:ext cx="3859795"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5325" y="6356351"/>
            <a:ext cx="2844059" cy="365125"/>
          </a:xfrm>
          <a:prstGeom prst="rect">
            <a:avLst/>
          </a:prstGeom>
        </p:spPr>
        <p:txBody>
          <a:bodyPr/>
          <a:lstStyle/>
          <a:p>
            <a:fld id="{47EE2F86-A950-4FAB-BEB9-35389A7D8F0A}" type="slidenum">
              <a:rPr lang="en-US" smtClean="0"/>
              <a:t>‹#›</a:t>
            </a:fld>
            <a:endParaRPr lang="en-US"/>
          </a:p>
        </p:txBody>
      </p:sp>
    </p:spTree>
    <p:extLst>
      <p:ext uri="{BB962C8B-B14F-4D97-AF65-F5344CB8AC3E}">
        <p14:creationId xmlns:p14="http://schemas.microsoft.com/office/powerpoint/2010/main" val="312004811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519114" y="1905000"/>
            <a:ext cx="11149012" cy="1618905"/>
          </a:xfrm>
        </p:spPr>
        <p:txBody>
          <a:bodyPr/>
          <a:lstStyle>
            <a:lvl1pPr>
              <a:lnSpc>
                <a:spcPct val="90000"/>
              </a:lnSpc>
              <a:defRPr sz="2400"/>
            </a:lvl1pPr>
            <a:lvl2pPr>
              <a:lnSpc>
                <a:spcPct val="90000"/>
              </a:lnSpc>
              <a:defRPr sz="2000"/>
            </a:lvl2pPr>
            <a:lvl3pPr>
              <a:lnSpc>
                <a:spcPct val="90000"/>
              </a:lnSpc>
              <a:defRPr sz="1800"/>
            </a:lvl3pPr>
            <a:lvl4pPr>
              <a:lnSpc>
                <a:spcPct val="90000"/>
              </a:lnSpc>
              <a:defRPr sz="1800"/>
            </a:lvl4pPr>
            <a:lvl5pPr>
              <a:lnSpc>
                <a:spcPct val="90000"/>
              </a:lnSpc>
              <a:defRPr sz="18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078997337"/>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519112" y="1447799"/>
            <a:ext cx="11149013"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dirty="0"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dirty="0"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dirty="0"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dirty="0"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dirty="0" smtClean="0"/>
              <a:t>Fifth level</a:t>
            </a:r>
          </a:p>
        </p:txBody>
      </p:sp>
      <p:grpSp>
        <p:nvGrpSpPr>
          <p:cNvPr id="6" name="Group 5"/>
          <p:cNvGrpSpPr/>
          <p:nvPr userDrawn="1"/>
        </p:nvGrpSpPr>
        <p:grpSpPr>
          <a:xfrm>
            <a:off x="517525" y="6335971"/>
            <a:ext cx="1768475" cy="276999"/>
            <a:chOff x="517525" y="5956427"/>
            <a:chExt cx="1768475" cy="276999"/>
          </a:xfrm>
        </p:grpSpPr>
        <p:sp>
          <p:nvSpPr>
            <p:cNvPr id="7" name="TextBox 6"/>
            <p:cNvSpPr txBox="1"/>
            <p:nvPr userDrawn="1"/>
          </p:nvSpPr>
          <p:spPr>
            <a:xfrm>
              <a:off x="517525" y="5956427"/>
              <a:ext cx="1768475" cy="276999"/>
            </a:xfrm>
            <a:prstGeom prst="rect">
              <a:avLst/>
            </a:prstGeom>
            <a:noFill/>
          </p:spPr>
          <p:txBody>
            <a:bodyPr wrap="square" lIns="0" tIns="0" rIns="0" bIns="0" rtlCol="0">
              <a:spAutoFit/>
            </a:bodyPr>
            <a:lstStyle/>
            <a:p>
              <a:pPr marL="0" indent="0">
                <a:lnSpc>
                  <a:spcPct val="90000"/>
                </a:lnSpc>
                <a:spcBef>
                  <a:spcPct val="20000"/>
                </a:spcBef>
                <a:buSzPct val="80000"/>
                <a:buFont typeface="Arial" pitchFamily="34" charset="0"/>
                <a:buNone/>
              </a:pPr>
              <a:r>
                <a:rPr lang="en-US" sz="2000" dirty="0" smtClean="0">
                  <a:solidFill>
                    <a:schemeClr val="tx1">
                      <a:lumMod val="50000"/>
                      <a:lumOff val="50000"/>
                    </a:schemeClr>
                  </a:solidFill>
                </a:rPr>
                <a:t>Microsoft /web</a:t>
              </a:r>
              <a:endParaRPr lang="en-US" sz="2000" baseline="0" dirty="0">
                <a:solidFill>
                  <a:schemeClr val="tx1">
                    <a:lumMod val="50000"/>
                    <a:lumOff val="50000"/>
                  </a:schemeClr>
                </a:solidFill>
              </a:endParaRPr>
            </a:p>
          </p:txBody>
        </p:sp>
        <p:sp>
          <p:nvSpPr>
            <p:cNvPr id="8" name="Rectangle 7"/>
            <p:cNvSpPr/>
            <p:nvPr userDrawn="1"/>
          </p:nvSpPr>
          <p:spPr>
            <a:xfrm>
              <a:off x="1585619" y="6016777"/>
              <a:ext cx="44884" cy="61555"/>
            </a:xfrm>
            <a:prstGeom prst="rect">
              <a:avLst/>
            </a:prstGeom>
          </p:spPr>
          <p:txBody>
            <a:bodyPr wrap="none" lIns="0" tIns="0" rIns="0" bIns="0">
              <a:spAutoFit/>
            </a:bodyPr>
            <a:lstStyle/>
            <a:p>
              <a:r>
                <a:rPr lang="en-US" sz="400" baseline="0" dirty="0" smtClean="0">
                  <a:solidFill>
                    <a:schemeClr val="tx1">
                      <a:lumMod val="50000"/>
                      <a:lumOff val="50000"/>
                    </a:schemeClr>
                  </a:solidFill>
                </a:rPr>
                <a:t>®</a:t>
              </a:r>
              <a:endParaRPr lang="en-US" sz="400" baseline="0" dirty="0">
                <a:solidFill>
                  <a:schemeClr val="tx1">
                    <a:lumMod val="50000"/>
                    <a:lumOff val="50000"/>
                  </a:schemeClr>
                </a:solidFill>
              </a:endParaRPr>
            </a:p>
          </p:txBody>
        </p:sp>
      </p:grpSp>
    </p:spTree>
    <p:extLst>
      <p:ext uri="{BB962C8B-B14F-4D97-AF65-F5344CB8AC3E}">
        <p14:creationId xmlns:p14="http://schemas.microsoft.com/office/powerpoint/2010/main" val="3006485161"/>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0"/>
            <a:ext cx="5486400"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0"/>
            <a:ext cx="5486400"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grpSp>
        <p:nvGrpSpPr>
          <p:cNvPr id="6" name="Group 5"/>
          <p:cNvGrpSpPr/>
          <p:nvPr userDrawn="1"/>
        </p:nvGrpSpPr>
        <p:grpSpPr>
          <a:xfrm>
            <a:off x="517525" y="6335971"/>
            <a:ext cx="1768475" cy="276999"/>
            <a:chOff x="517525" y="5956427"/>
            <a:chExt cx="1768475" cy="276999"/>
          </a:xfrm>
        </p:grpSpPr>
        <p:sp>
          <p:nvSpPr>
            <p:cNvPr id="7" name="TextBox 6"/>
            <p:cNvSpPr txBox="1"/>
            <p:nvPr userDrawn="1"/>
          </p:nvSpPr>
          <p:spPr>
            <a:xfrm>
              <a:off x="517525" y="5956427"/>
              <a:ext cx="1768475" cy="276999"/>
            </a:xfrm>
            <a:prstGeom prst="rect">
              <a:avLst/>
            </a:prstGeom>
            <a:noFill/>
          </p:spPr>
          <p:txBody>
            <a:bodyPr wrap="square" lIns="0" tIns="0" rIns="0" bIns="0" rtlCol="0">
              <a:spAutoFit/>
            </a:bodyPr>
            <a:lstStyle/>
            <a:p>
              <a:pPr marL="0" indent="0">
                <a:lnSpc>
                  <a:spcPct val="90000"/>
                </a:lnSpc>
                <a:spcBef>
                  <a:spcPct val="20000"/>
                </a:spcBef>
                <a:buSzPct val="80000"/>
                <a:buFont typeface="Arial" pitchFamily="34" charset="0"/>
                <a:buNone/>
              </a:pPr>
              <a:r>
                <a:rPr lang="en-US" sz="2000" dirty="0" smtClean="0">
                  <a:solidFill>
                    <a:schemeClr val="tx1">
                      <a:lumMod val="50000"/>
                      <a:lumOff val="50000"/>
                    </a:schemeClr>
                  </a:solidFill>
                </a:rPr>
                <a:t>Microsoft /web</a:t>
              </a:r>
              <a:endParaRPr lang="en-US" sz="2000" baseline="0" dirty="0">
                <a:solidFill>
                  <a:schemeClr val="tx1">
                    <a:lumMod val="50000"/>
                    <a:lumOff val="50000"/>
                  </a:schemeClr>
                </a:solidFill>
              </a:endParaRPr>
            </a:p>
          </p:txBody>
        </p:sp>
        <p:sp>
          <p:nvSpPr>
            <p:cNvPr id="8" name="Rectangle 7"/>
            <p:cNvSpPr/>
            <p:nvPr userDrawn="1"/>
          </p:nvSpPr>
          <p:spPr>
            <a:xfrm>
              <a:off x="1585619" y="6016777"/>
              <a:ext cx="44884" cy="61555"/>
            </a:xfrm>
            <a:prstGeom prst="rect">
              <a:avLst/>
            </a:prstGeom>
          </p:spPr>
          <p:txBody>
            <a:bodyPr wrap="none" lIns="0" tIns="0" rIns="0" bIns="0">
              <a:spAutoFit/>
            </a:bodyPr>
            <a:lstStyle/>
            <a:p>
              <a:r>
                <a:rPr lang="en-US" sz="400" baseline="0" dirty="0" smtClean="0">
                  <a:solidFill>
                    <a:schemeClr val="tx1">
                      <a:lumMod val="50000"/>
                      <a:lumOff val="50000"/>
                    </a:schemeClr>
                  </a:solidFill>
                </a:rPr>
                <a:t>®</a:t>
              </a:r>
              <a:endParaRPr lang="en-US" sz="400" baseline="0" dirty="0">
                <a:solidFill>
                  <a:schemeClr val="tx1">
                    <a:lumMod val="50000"/>
                    <a:lumOff val="50000"/>
                  </a:schemeClr>
                </a:solidFill>
              </a:endParaRPr>
            </a:p>
          </p:txBody>
        </p:sp>
      </p:grpSp>
    </p:spTree>
    <p:extLst>
      <p:ext uri="{BB962C8B-B14F-4D97-AF65-F5344CB8AC3E}">
        <p14:creationId xmlns:p14="http://schemas.microsoft.com/office/powerpoint/2010/main" val="976391211"/>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7800"/>
            <a:ext cx="5486400"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67" y="2266796"/>
            <a:ext cx="5484971"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7800"/>
            <a:ext cx="5486400"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266796"/>
            <a:ext cx="5486400"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grpSp>
        <p:nvGrpSpPr>
          <p:cNvPr id="8" name="Group 7"/>
          <p:cNvGrpSpPr/>
          <p:nvPr userDrawn="1"/>
        </p:nvGrpSpPr>
        <p:grpSpPr>
          <a:xfrm>
            <a:off x="517525" y="6335971"/>
            <a:ext cx="1768475" cy="276999"/>
            <a:chOff x="517525" y="5956427"/>
            <a:chExt cx="1768475" cy="276999"/>
          </a:xfrm>
        </p:grpSpPr>
        <p:sp>
          <p:nvSpPr>
            <p:cNvPr id="9" name="TextBox 8"/>
            <p:cNvSpPr txBox="1"/>
            <p:nvPr userDrawn="1"/>
          </p:nvSpPr>
          <p:spPr>
            <a:xfrm>
              <a:off x="517525" y="5956427"/>
              <a:ext cx="1768475" cy="276999"/>
            </a:xfrm>
            <a:prstGeom prst="rect">
              <a:avLst/>
            </a:prstGeom>
            <a:noFill/>
          </p:spPr>
          <p:txBody>
            <a:bodyPr wrap="square" lIns="0" tIns="0" rIns="0" bIns="0" rtlCol="0">
              <a:spAutoFit/>
            </a:bodyPr>
            <a:lstStyle/>
            <a:p>
              <a:pPr marL="0" indent="0">
                <a:lnSpc>
                  <a:spcPct val="90000"/>
                </a:lnSpc>
                <a:spcBef>
                  <a:spcPct val="20000"/>
                </a:spcBef>
                <a:buSzPct val="80000"/>
                <a:buFont typeface="Arial" pitchFamily="34" charset="0"/>
                <a:buNone/>
              </a:pPr>
              <a:r>
                <a:rPr lang="en-US" sz="2000" dirty="0" smtClean="0">
                  <a:solidFill>
                    <a:schemeClr val="tx1">
                      <a:lumMod val="50000"/>
                      <a:lumOff val="50000"/>
                    </a:schemeClr>
                  </a:solidFill>
                </a:rPr>
                <a:t>Microsoft /web</a:t>
              </a:r>
              <a:endParaRPr lang="en-US" sz="2000" baseline="0" dirty="0">
                <a:solidFill>
                  <a:schemeClr val="tx1">
                    <a:lumMod val="50000"/>
                    <a:lumOff val="50000"/>
                  </a:schemeClr>
                </a:solidFill>
              </a:endParaRPr>
            </a:p>
          </p:txBody>
        </p:sp>
        <p:sp>
          <p:nvSpPr>
            <p:cNvPr id="10" name="Rectangle 9"/>
            <p:cNvSpPr/>
            <p:nvPr userDrawn="1"/>
          </p:nvSpPr>
          <p:spPr>
            <a:xfrm>
              <a:off x="1585619" y="6016777"/>
              <a:ext cx="44884" cy="61555"/>
            </a:xfrm>
            <a:prstGeom prst="rect">
              <a:avLst/>
            </a:prstGeom>
          </p:spPr>
          <p:txBody>
            <a:bodyPr wrap="none" lIns="0" tIns="0" rIns="0" bIns="0">
              <a:spAutoFit/>
            </a:bodyPr>
            <a:lstStyle/>
            <a:p>
              <a:r>
                <a:rPr lang="en-US" sz="400" baseline="0" dirty="0" smtClean="0">
                  <a:solidFill>
                    <a:schemeClr val="tx1">
                      <a:lumMod val="50000"/>
                      <a:lumOff val="50000"/>
                    </a:schemeClr>
                  </a:solidFill>
                </a:rPr>
                <a:t>®</a:t>
              </a:r>
              <a:endParaRPr lang="en-US" sz="400" baseline="0" dirty="0">
                <a:solidFill>
                  <a:schemeClr val="tx1">
                    <a:lumMod val="50000"/>
                    <a:lumOff val="50000"/>
                  </a:schemeClr>
                </a:solidFill>
              </a:endParaRPr>
            </a:p>
          </p:txBody>
        </p:sp>
      </p:grpSp>
    </p:spTree>
    <p:extLst>
      <p:ext uri="{BB962C8B-B14F-4D97-AF65-F5344CB8AC3E}">
        <p14:creationId xmlns:p14="http://schemas.microsoft.com/office/powerpoint/2010/main" val="3597595036"/>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grpSp>
        <p:nvGrpSpPr>
          <p:cNvPr id="4" name="Group 3"/>
          <p:cNvGrpSpPr/>
          <p:nvPr userDrawn="1"/>
        </p:nvGrpSpPr>
        <p:grpSpPr>
          <a:xfrm>
            <a:off x="517525" y="6335971"/>
            <a:ext cx="1768475" cy="276999"/>
            <a:chOff x="517525" y="5956427"/>
            <a:chExt cx="1768475" cy="276999"/>
          </a:xfrm>
        </p:grpSpPr>
        <p:sp>
          <p:nvSpPr>
            <p:cNvPr id="5" name="TextBox 4"/>
            <p:cNvSpPr txBox="1"/>
            <p:nvPr userDrawn="1"/>
          </p:nvSpPr>
          <p:spPr>
            <a:xfrm>
              <a:off x="517525" y="5956427"/>
              <a:ext cx="1768475" cy="276999"/>
            </a:xfrm>
            <a:prstGeom prst="rect">
              <a:avLst/>
            </a:prstGeom>
            <a:noFill/>
          </p:spPr>
          <p:txBody>
            <a:bodyPr wrap="square" lIns="0" tIns="0" rIns="0" bIns="0" rtlCol="0">
              <a:spAutoFit/>
            </a:bodyPr>
            <a:lstStyle/>
            <a:p>
              <a:pPr marL="0" indent="0">
                <a:lnSpc>
                  <a:spcPct val="90000"/>
                </a:lnSpc>
                <a:spcBef>
                  <a:spcPct val="20000"/>
                </a:spcBef>
                <a:buSzPct val="80000"/>
                <a:buFont typeface="Arial" pitchFamily="34" charset="0"/>
                <a:buNone/>
              </a:pPr>
              <a:r>
                <a:rPr lang="en-US" sz="2000" dirty="0" smtClean="0">
                  <a:solidFill>
                    <a:schemeClr val="tx1">
                      <a:lumMod val="50000"/>
                      <a:lumOff val="50000"/>
                    </a:schemeClr>
                  </a:solidFill>
                </a:rPr>
                <a:t>Microsoft /web</a:t>
              </a:r>
              <a:endParaRPr lang="en-US" sz="2000" baseline="0" dirty="0">
                <a:solidFill>
                  <a:schemeClr val="tx1">
                    <a:lumMod val="50000"/>
                    <a:lumOff val="50000"/>
                  </a:schemeClr>
                </a:solidFill>
              </a:endParaRPr>
            </a:p>
          </p:txBody>
        </p:sp>
        <p:sp>
          <p:nvSpPr>
            <p:cNvPr id="6" name="Rectangle 5"/>
            <p:cNvSpPr/>
            <p:nvPr userDrawn="1"/>
          </p:nvSpPr>
          <p:spPr>
            <a:xfrm>
              <a:off x="1585619" y="6016777"/>
              <a:ext cx="44884" cy="61555"/>
            </a:xfrm>
            <a:prstGeom prst="rect">
              <a:avLst/>
            </a:prstGeom>
          </p:spPr>
          <p:txBody>
            <a:bodyPr wrap="none" lIns="0" tIns="0" rIns="0" bIns="0">
              <a:spAutoFit/>
            </a:bodyPr>
            <a:lstStyle/>
            <a:p>
              <a:r>
                <a:rPr lang="en-US" sz="400" baseline="0" dirty="0" smtClean="0">
                  <a:solidFill>
                    <a:schemeClr val="tx1">
                      <a:lumMod val="50000"/>
                      <a:lumOff val="50000"/>
                    </a:schemeClr>
                  </a:solidFill>
                </a:rPr>
                <a:t>®</a:t>
              </a:r>
              <a:endParaRPr lang="en-US" sz="400" baseline="0" dirty="0">
                <a:solidFill>
                  <a:schemeClr val="tx1">
                    <a:lumMod val="50000"/>
                    <a:lumOff val="50000"/>
                  </a:schemeClr>
                </a:solidFill>
              </a:endParaRPr>
            </a:p>
          </p:txBody>
        </p:sp>
      </p:grpSp>
    </p:spTree>
    <p:extLst>
      <p:ext uri="{BB962C8B-B14F-4D97-AF65-F5344CB8AC3E}">
        <p14:creationId xmlns:p14="http://schemas.microsoft.com/office/powerpoint/2010/main" val="1833870189"/>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4230898258"/>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3804" y="3417661"/>
            <a:ext cx="6945312"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75" indent="-342900">
              <a:buFont typeface="Arial" pitchFamily="34" charset="0"/>
              <a:buNone/>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smtClean="0"/>
              <a:t>Click to edit Master text styles</a:t>
            </a:r>
          </a:p>
          <a:p>
            <a:pPr marL="3175" lvl="1" indent="0" algn="l" defTabSz="914363" rtl="0" eaLnBrk="1" latinLnBrk="0" hangingPunct="1">
              <a:lnSpc>
                <a:spcPct val="90000"/>
              </a:lnSpc>
              <a:spcBef>
                <a:spcPts val="0"/>
              </a:spcBef>
              <a:spcAft>
                <a:spcPts val="900"/>
              </a:spcAft>
              <a:buSzPct val="80000"/>
            </a:pPr>
            <a:r>
              <a:rPr lang="en-US" smtClean="0"/>
              <a:t>Second level</a:t>
            </a:r>
          </a:p>
        </p:txBody>
      </p:sp>
      <p:sp>
        <p:nvSpPr>
          <p:cNvPr id="6" name="Freeform 11"/>
          <p:cNvSpPr>
            <a:spLocks noEditPoints="1"/>
          </p:cNvSpPr>
          <p:nvPr userDrawn="1"/>
        </p:nvSpPr>
        <p:spPr bwMode="black">
          <a:xfrm>
            <a:off x="906082" y="2883795"/>
            <a:ext cx="2453963" cy="2309611"/>
          </a:xfrm>
          <a:custGeom>
            <a:avLst/>
            <a:gdLst>
              <a:gd name="T0" fmla="*/ 1137 w 1313"/>
              <a:gd name="T1" fmla="*/ 396 h 1238"/>
              <a:gd name="T2" fmla="*/ 1185 w 1313"/>
              <a:gd name="T3" fmla="*/ 553 h 1238"/>
              <a:gd name="T4" fmla="*/ 1069 w 1313"/>
              <a:gd name="T5" fmla="*/ 567 h 1238"/>
              <a:gd name="T6" fmla="*/ 960 w 1313"/>
              <a:gd name="T7" fmla="*/ 445 h 1238"/>
              <a:gd name="T8" fmla="*/ 960 w 1313"/>
              <a:gd name="T9" fmla="*/ 284 h 1238"/>
              <a:gd name="T10" fmla="*/ 1144 w 1313"/>
              <a:gd name="T11" fmla="*/ 219 h 1238"/>
              <a:gd name="T12" fmla="*/ 1245 w 1313"/>
              <a:gd name="T13" fmla="*/ 346 h 1238"/>
              <a:gd name="T14" fmla="*/ 1258 w 1313"/>
              <a:gd name="T15" fmla="*/ 463 h 1238"/>
              <a:gd name="T16" fmla="*/ 1198 w 1313"/>
              <a:gd name="T17" fmla="*/ 341 h 1238"/>
              <a:gd name="T18" fmla="*/ 800 w 1313"/>
              <a:gd name="T19" fmla="*/ 175 h 1238"/>
              <a:gd name="T20" fmla="*/ 834 w 1313"/>
              <a:gd name="T21" fmla="*/ 405 h 1238"/>
              <a:gd name="T22" fmla="*/ 659 w 1313"/>
              <a:gd name="T23" fmla="*/ 320 h 1238"/>
              <a:gd name="T24" fmla="*/ 677 w 1313"/>
              <a:gd name="T25" fmla="*/ 159 h 1238"/>
              <a:gd name="T26" fmla="*/ 798 w 1313"/>
              <a:gd name="T27" fmla="*/ 52 h 1238"/>
              <a:gd name="T28" fmla="*/ 958 w 1313"/>
              <a:gd name="T29" fmla="*/ 52 h 1238"/>
              <a:gd name="T30" fmla="*/ 1024 w 1313"/>
              <a:gd name="T31" fmla="*/ 236 h 1238"/>
              <a:gd name="T32" fmla="*/ 941 w 1313"/>
              <a:gd name="T33" fmla="*/ 366 h 1238"/>
              <a:gd name="T34" fmla="*/ 912 w 1313"/>
              <a:gd name="T35" fmla="*/ 123 h 1238"/>
              <a:gd name="T36" fmla="*/ 0 w 1313"/>
              <a:gd name="T37" fmla="*/ 451 h 1238"/>
              <a:gd name="T38" fmla="*/ 179 w 1313"/>
              <a:gd name="T39" fmla="*/ 451 h 1238"/>
              <a:gd name="T40" fmla="*/ 264 w 1313"/>
              <a:gd name="T41" fmla="*/ 451 h 1238"/>
              <a:gd name="T42" fmla="*/ 349 w 1313"/>
              <a:gd name="T43" fmla="*/ 451 h 1238"/>
              <a:gd name="T44" fmla="*/ 434 w 1313"/>
              <a:gd name="T45" fmla="*/ 451 h 1238"/>
              <a:gd name="T46" fmla="*/ 519 w 1313"/>
              <a:gd name="T47" fmla="*/ 451 h 1238"/>
              <a:gd name="T48" fmla="*/ 604 w 1313"/>
              <a:gd name="T49" fmla="*/ 451 h 1238"/>
              <a:gd name="T50" fmla="*/ 690 w 1313"/>
              <a:gd name="T51" fmla="*/ 451 h 1238"/>
              <a:gd name="T52" fmla="*/ 775 w 1313"/>
              <a:gd name="T53" fmla="*/ 451 h 1238"/>
              <a:gd name="T54" fmla="*/ 682 w 1313"/>
              <a:gd name="T55" fmla="*/ 949 h 1238"/>
              <a:gd name="T56" fmla="*/ 703 w 1313"/>
              <a:gd name="T57" fmla="*/ 1069 h 1238"/>
              <a:gd name="T58" fmla="*/ 377 w 1313"/>
              <a:gd name="T59" fmla="*/ 1196 h 1238"/>
              <a:gd name="T60" fmla="*/ 357 w 1313"/>
              <a:gd name="T61" fmla="*/ 1090 h 1238"/>
              <a:gd name="T62" fmla="*/ 540 w 1313"/>
              <a:gd name="T63" fmla="*/ 1196 h 1238"/>
              <a:gd name="T64" fmla="*/ 519 w 1313"/>
              <a:gd name="T65" fmla="*/ 949 h 1238"/>
              <a:gd name="T66" fmla="*/ 357 w 1313"/>
              <a:gd name="T67" fmla="*/ 949 h 1238"/>
              <a:gd name="T68" fmla="*/ 194 w 1313"/>
              <a:gd name="T69" fmla="*/ 949 h 1238"/>
              <a:gd name="T70" fmla="*/ 52 w 1313"/>
              <a:gd name="T71" fmla="*/ 1090 h 1238"/>
              <a:gd name="T72" fmla="*/ 845 w 1313"/>
              <a:gd name="T73" fmla="*/ 1196 h 1238"/>
              <a:gd name="T74" fmla="*/ 845 w 1313"/>
              <a:gd name="T75" fmla="*/ 808 h 1238"/>
              <a:gd name="T76" fmla="*/ 682 w 1313"/>
              <a:gd name="T77" fmla="*/ 808 h 1238"/>
              <a:gd name="T78" fmla="*/ 519 w 1313"/>
              <a:gd name="T79" fmla="*/ 808 h 1238"/>
              <a:gd name="T80" fmla="*/ 357 w 1313"/>
              <a:gd name="T81" fmla="*/ 808 h 1238"/>
              <a:gd name="T82" fmla="*/ 194 w 1313"/>
              <a:gd name="T83" fmla="*/ 808 h 1238"/>
              <a:gd name="T84" fmla="*/ 845 w 1313"/>
              <a:gd name="T85" fmla="*/ 668 h 1238"/>
              <a:gd name="T86" fmla="*/ 682 w 1313"/>
              <a:gd name="T87" fmla="*/ 668 h 1238"/>
              <a:gd name="T88" fmla="*/ 519 w 1313"/>
              <a:gd name="T89" fmla="*/ 668 h 1238"/>
              <a:gd name="T90" fmla="*/ 357 w 1313"/>
              <a:gd name="T91" fmla="*/ 668 h 1238"/>
              <a:gd name="T92" fmla="*/ 194 w 1313"/>
              <a:gd name="T93" fmla="*/ 668 h 1238"/>
              <a:gd name="T94" fmla="*/ 718 w 1313"/>
              <a:gd name="T95" fmla="*/ 493 h 1238"/>
              <a:gd name="T96" fmla="*/ 633 w 1313"/>
              <a:gd name="T97" fmla="*/ 493 h 1238"/>
              <a:gd name="T98" fmla="*/ 548 w 1313"/>
              <a:gd name="T99" fmla="*/ 493 h 1238"/>
              <a:gd name="T100" fmla="*/ 463 w 1313"/>
              <a:gd name="T101" fmla="*/ 493 h 1238"/>
              <a:gd name="T102" fmla="*/ 378 w 1313"/>
              <a:gd name="T103" fmla="*/ 493 h 1238"/>
              <a:gd name="T104" fmla="*/ 292 w 1313"/>
              <a:gd name="T105" fmla="*/ 493 h 1238"/>
              <a:gd name="T106" fmla="*/ 207 w 1313"/>
              <a:gd name="T107" fmla="*/ 493 h 1238"/>
              <a:gd name="T108" fmla="*/ 122 w 1313"/>
              <a:gd name="T109" fmla="*/ 493 h 1238"/>
              <a:gd name="T110" fmla="*/ 775 w 1313"/>
              <a:gd name="T111" fmla="*/ 493 h 1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313" h="1238">
                <a:moveTo>
                  <a:pt x="1137" y="396"/>
                </a:moveTo>
                <a:cubicBezTo>
                  <a:pt x="1150" y="411"/>
                  <a:pt x="1150" y="433"/>
                  <a:pt x="1136" y="447"/>
                </a:cubicBezTo>
                <a:cubicBezTo>
                  <a:pt x="1120" y="461"/>
                  <a:pt x="1097" y="459"/>
                  <a:pt x="1084" y="444"/>
                </a:cubicBezTo>
                <a:cubicBezTo>
                  <a:pt x="1071" y="429"/>
                  <a:pt x="1071" y="407"/>
                  <a:pt x="1087" y="393"/>
                </a:cubicBezTo>
                <a:cubicBezTo>
                  <a:pt x="1102" y="379"/>
                  <a:pt x="1124" y="382"/>
                  <a:pt x="1137" y="396"/>
                </a:cubicBezTo>
                <a:close/>
                <a:moveTo>
                  <a:pt x="1258" y="463"/>
                </a:moveTo>
                <a:cubicBezTo>
                  <a:pt x="1255" y="475"/>
                  <a:pt x="1246" y="494"/>
                  <a:pt x="1234" y="509"/>
                </a:cubicBezTo>
                <a:cubicBezTo>
                  <a:pt x="1260" y="555"/>
                  <a:pt x="1260" y="555"/>
                  <a:pt x="1260" y="555"/>
                </a:cubicBezTo>
                <a:cubicBezTo>
                  <a:pt x="1254" y="560"/>
                  <a:pt x="1228" y="584"/>
                  <a:pt x="1228" y="584"/>
                </a:cubicBezTo>
                <a:cubicBezTo>
                  <a:pt x="1185" y="553"/>
                  <a:pt x="1185" y="553"/>
                  <a:pt x="1185" y="553"/>
                </a:cubicBezTo>
                <a:cubicBezTo>
                  <a:pt x="1184" y="555"/>
                  <a:pt x="1184" y="555"/>
                  <a:pt x="1184" y="555"/>
                </a:cubicBezTo>
                <a:cubicBezTo>
                  <a:pt x="1174" y="561"/>
                  <a:pt x="1154" y="568"/>
                  <a:pt x="1136" y="571"/>
                </a:cubicBezTo>
                <a:cubicBezTo>
                  <a:pt x="1121" y="623"/>
                  <a:pt x="1121" y="623"/>
                  <a:pt x="1121" y="623"/>
                </a:cubicBezTo>
                <a:cubicBezTo>
                  <a:pt x="1113" y="621"/>
                  <a:pt x="1078" y="619"/>
                  <a:pt x="1078" y="619"/>
                </a:cubicBezTo>
                <a:cubicBezTo>
                  <a:pt x="1069" y="567"/>
                  <a:pt x="1069" y="567"/>
                  <a:pt x="1069" y="567"/>
                </a:cubicBezTo>
                <a:cubicBezTo>
                  <a:pt x="1057" y="564"/>
                  <a:pt x="1036" y="556"/>
                  <a:pt x="1022" y="545"/>
                </a:cubicBezTo>
                <a:cubicBezTo>
                  <a:pt x="975" y="570"/>
                  <a:pt x="975" y="570"/>
                  <a:pt x="975" y="570"/>
                </a:cubicBezTo>
                <a:cubicBezTo>
                  <a:pt x="970" y="565"/>
                  <a:pt x="946" y="538"/>
                  <a:pt x="946" y="538"/>
                </a:cubicBezTo>
                <a:cubicBezTo>
                  <a:pt x="976" y="495"/>
                  <a:pt x="976" y="495"/>
                  <a:pt x="976" y="495"/>
                </a:cubicBezTo>
                <a:cubicBezTo>
                  <a:pt x="971" y="484"/>
                  <a:pt x="961" y="464"/>
                  <a:pt x="960" y="445"/>
                </a:cubicBezTo>
                <a:cubicBezTo>
                  <a:pt x="909" y="430"/>
                  <a:pt x="909" y="430"/>
                  <a:pt x="909" y="430"/>
                </a:cubicBezTo>
                <a:cubicBezTo>
                  <a:pt x="908" y="422"/>
                  <a:pt x="910" y="387"/>
                  <a:pt x="910" y="387"/>
                </a:cubicBezTo>
                <a:cubicBezTo>
                  <a:pt x="963" y="377"/>
                  <a:pt x="963" y="377"/>
                  <a:pt x="963" y="377"/>
                </a:cubicBezTo>
                <a:cubicBezTo>
                  <a:pt x="971" y="350"/>
                  <a:pt x="972" y="349"/>
                  <a:pt x="986" y="330"/>
                </a:cubicBezTo>
                <a:cubicBezTo>
                  <a:pt x="960" y="284"/>
                  <a:pt x="960" y="284"/>
                  <a:pt x="960" y="284"/>
                </a:cubicBezTo>
                <a:cubicBezTo>
                  <a:pt x="966" y="279"/>
                  <a:pt x="992" y="255"/>
                  <a:pt x="992" y="255"/>
                </a:cubicBezTo>
                <a:cubicBezTo>
                  <a:pt x="1036" y="285"/>
                  <a:pt x="1036" y="285"/>
                  <a:pt x="1036" y="285"/>
                </a:cubicBezTo>
                <a:cubicBezTo>
                  <a:pt x="1047" y="279"/>
                  <a:pt x="1066" y="271"/>
                  <a:pt x="1085" y="270"/>
                </a:cubicBezTo>
                <a:cubicBezTo>
                  <a:pt x="1100" y="218"/>
                  <a:pt x="1100" y="218"/>
                  <a:pt x="1100" y="218"/>
                </a:cubicBezTo>
                <a:cubicBezTo>
                  <a:pt x="1107" y="218"/>
                  <a:pt x="1144" y="219"/>
                  <a:pt x="1144" y="219"/>
                </a:cubicBezTo>
                <a:cubicBezTo>
                  <a:pt x="1153" y="273"/>
                  <a:pt x="1153" y="273"/>
                  <a:pt x="1153" y="273"/>
                </a:cubicBezTo>
                <a:cubicBezTo>
                  <a:pt x="1180" y="281"/>
                  <a:pt x="1182" y="280"/>
                  <a:pt x="1199" y="295"/>
                </a:cubicBezTo>
                <a:cubicBezTo>
                  <a:pt x="1245" y="270"/>
                  <a:pt x="1245" y="270"/>
                  <a:pt x="1245" y="270"/>
                </a:cubicBezTo>
                <a:cubicBezTo>
                  <a:pt x="1251" y="276"/>
                  <a:pt x="1274" y="301"/>
                  <a:pt x="1274" y="301"/>
                </a:cubicBezTo>
                <a:cubicBezTo>
                  <a:pt x="1245" y="346"/>
                  <a:pt x="1245" y="346"/>
                  <a:pt x="1245" y="346"/>
                </a:cubicBezTo>
                <a:cubicBezTo>
                  <a:pt x="1251" y="355"/>
                  <a:pt x="1259" y="376"/>
                  <a:pt x="1262" y="395"/>
                </a:cubicBezTo>
                <a:cubicBezTo>
                  <a:pt x="1313" y="409"/>
                  <a:pt x="1313" y="409"/>
                  <a:pt x="1313" y="409"/>
                </a:cubicBezTo>
                <a:cubicBezTo>
                  <a:pt x="1312" y="417"/>
                  <a:pt x="1311" y="453"/>
                  <a:pt x="1311" y="453"/>
                </a:cubicBezTo>
                <a:cubicBezTo>
                  <a:pt x="1259" y="462"/>
                  <a:pt x="1259" y="462"/>
                  <a:pt x="1259" y="462"/>
                </a:cubicBezTo>
                <a:lnTo>
                  <a:pt x="1258" y="463"/>
                </a:lnTo>
                <a:close/>
                <a:moveTo>
                  <a:pt x="1198" y="341"/>
                </a:moveTo>
                <a:cubicBezTo>
                  <a:pt x="1154" y="292"/>
                  <a:pt x="1079" y="288"/>
                  <a:pt x="1031" y="331"/>
                </a:cubicBezTo>
                <a:cubicBezTo>
                  <a:pt x="982" y="376"/>
                  <a:pt x="978" y="450"/>
                  <a:pt x="1023" y="499"/>
                </a:cubicBezTo>
                <a:cubicBezTo>
                  <a:pt x="1066" y="547"/>
                  <a:pt x="1141" y="551"/>
                  <a:pt x="1190" y="507"/>
                </a:cubicBezTo>
                <a:cubicBezTo>
                  <a:pt x="1238" y="464"/>
                  <a:pt x="1242" y="389"/>
                  <a:pt x="1198" y="341"/>
                </a:cubicBezTo>
                <a:close/>
                <a:moveTo>
                  <a:pt x="800" y="175"/>
                </a:moveTo>
                <a:cubicBezTo>
                  <a:pt x="784" y="190"/>
                  <a:pt x="784" y="212"/>
                  <a:pt x="797" y="227"/>
                </a:cubicBezTo>
                <a:cubicBezTo>
                  <a:pt x="811" y="241"/>
                  <a:pt x="833" y="244"/>
                  <a:pt x="849" y="229"/>
                </a:cubicBezTo>
                <a:cubicBezTo>
                  <a:pt x="863" y="216"/>
                  <a:pt x="863" y="194"/>
                  <a:pt x="850" y="179"/>
                </a:cubicBezTo>
                <a:cubicBezTo>
                  <a:pt x="837" y="164"/>
                  <a:pt x="815" y="162"/>
                  <a:pt x="800" y="175"/>
                </a:cubicBezTo>
                <a:close/>
                <a:moveTo>
                  <a:pt x="941" y="366"/>
                </a:moveTo>
                <a:cubicBezTo>
                  <a:pt x="898" y="336"/>
                  <a:pt x="898" y="336"/>
                  <a:pt x="898" y="336"/>
                </a:cubicBezTo>
                <a:cubicBezTo>
                  <a:pt x="897" y="337"/>
                  <a:pt x="897" y="337"/>
                  <a:pt x="897" y="337"/>
                </a:cubicBezTo>
                <a:cubicBezTo>
                  <a:pt x="887" y="344"/>
                  <a:pt x="867" y="351"/>
                  <a:pt x="849" y="353"/>
                </a:cubicBezTo>
                <a:cubicBezTo>
                  <a:pt x="834" y="405"/>
                  <a:pt x="834" y="405"/>
                  <a:pt x="834" y="405"/>
                </a:cubicBezTo>
                <a:cubicBezTo>
                  <a:pt x="826" y="404"/>
                  <a:pt x="791" y="402"/>
                  <a:pt x="791" y="402"/>
                </a:cubicBezTo>
                <a:cubicBezTo>
                  <a:pt x="782" y="350"/>
                  <a:pt x="782" y="350"/>
                  <a:pt x="782" y="350"/>
                </a:cubicBezTo>
                <a:cubicBezTo>
                  <a:pt x="770" y="347"/>
                  <a:pt x="749" y="339"/>
                  <a:pt x="735" y="328"/>
                </a:cubicBezTo>
                <a:cubicBezTo>
                  <a:pt x="688" y="352"/>
                  <a:pt x="688" y="352"/>
                  <a:pt x="688" y="352"/>
                </a:cubicBezTo>
                <a:cubicBezTo>
                  <a:pt x="683" y="347"/>
                  <a:pt x="659" y="320"/>
                  <a:pt x="659" y="320"/>
                </a:cubicBezTo>
                <a:cubicBezTo>
                  <a:pt x="689" y="277"/>
                  <a:pt x="689" y="277"/>
                  <a:pt x="689" y="277"/>
                </a:cubicBezTo>
                <a:cubicBezTo>
                  <a:pt x="684" y="266"/>
                  <a:pt x="675" y="246"/>
                  <a:pt x="673" y="227"/>
                </a:cubicBezTo>
                <a:cubicBezTo>
                  <a:pt x="622" y="213"/>
                  <a:pt x="622" y="213"/>
                  <a:pt x="622" y="213"/>
                </a:cubicBezTo>
                <a:cubicBezTo>
                  <a:pt x="622" y="205"/>
                  <a:pt x="623" y="170"/>
                  <a:pt x="623" y="170"/>
                </a:cubicBezTo>
                <a:cubicBezTo>
                  <a:pt x="677" y="159"/>
                  <a:pt x="677" y="159"/>
                  <a:pt x="677" y="159"/>
                </a:cubicBezTo>
                <a:cubicBezTo>
                  <a:pt x="684" y="133"/>
                  <a:pt x="685" y="132"/>
                  <a:pt x="699" y="113"/>
                </a:cubicBezTo>
                <a:cubicBezTo>
                  <a:pt x="673" y="67"/>
                  <a:pt x="673" y="67"/>
                  <a:pt x="673" y="67"/>
                </a:cubicBezTo>
                <a:cubicBezTo>
                  <a:pt x="679" y="61"/>
                  <a:pt x="705" y="38"/>
                  <a:pt x="705" y="38"/>
                </a:cubicBezTo>
                <a:cubicBezTo>
                  <a:pt x="749" y="67"/>
                  <a:pt x="749" y="67"/>
                  <a:pt x="749" y="67"/>
                </a:cubicBezTo>
                <a:cubicBezTo>
                  <a:pt x="760" y="62"/>
                  <a:pt x="779" y="53"/>
                  <a:pt x="798" y="52"/>
                </a:cubicBezTo>
                <a:cubicBezTo>
                  <a:pt x="814" y="0"/>
                  <a:pt x="814" y="0"/>
                  <a:pt x="814" y="0"/>
                </a:cubicBezTo>
                <a:cubicBezTo>
                  <a:pt x="821" y="1"/>
                  <a:pt x="857" y="1"/>
                  <a:pt x="857" y="1"/>
                </a:cubicBezTo>
                <a:cubicBezTo>
                  <a:pt x="866" y="56"/>
                  <a:pt x="866" y="56"/>
                  <a:pt x="866" y="56"/>
                </a:cubicBezTo>
                <a:cubicBezTo>
                  <a:pt x="893" y="64"/>
                  <a:pt x="895" y="63"/>
                  <a:pt x="913" y="78"/>
                </a:cubicBezTo>
                <a:cubicBezTo>
                  <a:pt x="958" y="52"/>
                  <a:pt x="958" y="52"/>
                  <a:pt x="958" y="52"/>
                </a:cubicBezTo>
                <a:cubicBezTo>
                  <a:pt x="964" y="58"/>
                  <a:pt x="987" y="84"/>
                  <a:pt x="987" y="84"/>
                </a:cubicBezTo>
                <a:cubicBezTo>
                  <a:pt x="958" y="128"/>
                  <a:pt x="958" y="128"/>
                  <a:pt x="958" y="128"/>
                </a:cubicBezTo>
                <a:cubicBezTo>
                  <a:pt x="965" y="138"/>
                  <a:pt x="972" y="158"/>
                  <a:pt x="976" y="177"/>
                </a:cubicBezTo>
                <a:cubicBezTo>
                  <a:pt x="1026" y="191"/>
                  <a:pt x="1026" y="191"/>
                  <a:pt x="1026" y="191"/>
                </a:cubicBezTo>
                <a:cubicBezTo>
                  <a:pt x="1025" y="199"/>
                  <a:pt x="1024" y="236"/>
                  <a:pt x="1024" y="236"/>
                </a:cubicBezTo>
                <a:cubicBezTo>
                  <a:pt x="972" y="245"/>
                  <a:pt x="972" y="245"/>
                  <a:pt x="972" y="245"/>
                </a:cubicBezTo>
                <a:cubicBezTo>
                  <a:pt x="971" y="246"/>
                  <a:pt x="971" y="246"/>
                  <a:pt x="971" y="246"/>
                </a:cubicBezTo>
                <a:cubicBezTo>
                  <a:pt x="968" y="257"/>
                  <a:pt x="959" y="277"/>
                  <a:pt x="947" y="292"/>
                </a:cubicBezTo>
                <a:cubicBezTo>
                  <a:pt x="973" y="337"/>
                  <a:pt x="973" y="337"/>
                  <a:pt x="973" y="337"/>
                </a:cubicBezTo>
                <a:cubicBezTo>
                  <a:pt x="967" y="343"/>
                  <a:pt x="941" y="366"/>
                  <a:pt x="941" y="366"/>
                </a:cubicBezTo>
                <a:close/>
                <a:moveTo>
                  <a:pt x="912" y="123"/>
                </a:moveTo>
                <a:cubicBezTo>
                  <a:pt x="867" y="74"/>
                  <a:pt x="792" y="71"/>
                  <a:pt x="745" y="114"/>
                </a:cubicBezTo>
                <a:cubicBezTo>
                  <a:pt x="695" y="158"/>
                  <a:pt x="692" y="233"/>
                  <a:pt x="736" y="282"/>
                </a:cubicBezTo>
                <a:cubicBezTo>
                  <a:pt x="779" y="330"/>
                  <a:pt x="854" y="334"/>
                  <a:pt x="903" y="289"/>
                </a:cubicBezTo>
                <a:cubicBezTo>
                  <a:pt x="951" y="246"/>
                  <a:pt x="955" y="171"/>
                  <a:pt x="912" y="123"/>
                </a:cubicBezTo>
                <a:close/>
                <a:moveTo>
                  <a:pt x="775" y="451"/>
                </a:moveTo>
                <a:cubicBezTo>
                  <a:pt x="897" y="451"/>
                  <a:pt x="897" y="451"/>
                  <a:pt x="897" y="451"/>
                </a:cubicBezTo>
                <a:cubicBezTo>
                  <a:pt x="897" y="1238"/>
                  <a:pt x="897" y="1238"/>
                  <a:pt x="897" y="1238"/>
                </a:cubicBezTo>
                <a:cubicBezTo>
                  <a:pt x="0" y="1238"/>
                  <a:pt x="0" y="1238"/>
                  <a:pt x="0" y="1238"/>
                </a:cubicBezTo>
                <a:cubicBezTo>
                  <a:pt x="0" y="451"/>
                  <a:pt x="0" y="451"/>
                  <a:pt x="0" y="451"/>
                </a:cubicBezTo>
                <a:cubicBezTo>
                  <a:pt x="122" y="451"/>
                  <a:pt x="122" y="451"/>
                  <a:pt x="122" y="451"/>
                </a:cubicBezTo>
                <a:cubicBezTo>
                  <a:pt x="122" y="441"/>
                  <a:pt x="122" y="441"/>
                  <a:pt x="122" y="441"/>
                </a:cubicBezTo>
                <a:cubicBezTo>
                  <a:pt x="122" y="425"/>
                  <a:pt x="135" y="412"/>
                  <a:pt x="150" y="412"/>
                </a:cubicBezTo>
                <a:cubicBezTo>
                  <a:pt x="166" y="412"/>
                  <a:pt x="179" y="425"/>
                  <a:pt x="179" y="441"/>
                </a:cubicBezTo>
                <a:cubicBezTo>
                  <a:pt x="179" y="451"/>
                  <a:pt x="179" y="451"/>
                  <a:pt x="179" y="451"/>
                </a:cubicBezTo>
                <a:cubicBezTo>
                  <a:pt x="207" y="451"/>
                  <a:pt x="207" y="451"/>
                  <a:pt x="207" y="451"/>
                </a:cubicBezTo>
                <a:cubicBezTo>
                  <a:pt x="207" y="441"/>
                  <a:pt x="207" y="441"/>
                  <a:pt x="207" y="441"/>
                </a:cubicBezTo>
                <a:cubicBezTo>
                  <a:pt x="207" y="425"/>
                  <a:pt x="220" y="412"/>
                  <a:pt x="235" y="412"/>
                </a:cubicBezTo>
                <a:cubicBezTo>
                  <a:pt x="251" y="412"/>
                  <a:pt x="264" y="425"/>
                  <a:pt x="264" y="441"/>
                </a:cubicBezTo>
                <a:cubicBezTo>
                  <a:pt x="264" y="451"/>
                  <a:pt x="264" y="451"/>
                  <a:pt x="264" y="451"/>
                </a:cubicBezTo>
                <a:cubicBezTo>
                  <a:pt x="292" y="451"/>
                  <a:pt x="292" y="451"/>
                  <a:pt x="292" y="451"/>
                </a:cubicBezTo>
                <a:cubicBezTo>
                  <a:pt x="292" y="441"/>
                  <a:pt x="292" y="441"/>
                  <a:pt x="292" y="441"/>
                </a:cubicBezTo>
                <a:cubicBezTo>
                  <a:pt x="292" y="425"/>
                  <a:pt x="305" y="412"/>
                  <a:pt x="321" y="412"/>
                </a:cubicBezTo>
                <a:cubicBezTo>
                  <a:pt x="336" y="412"/>
                  <a:pt x="349" y="425"/>
                  <a:pt x="349" y="441"/>
                </a:cubicBezTo>
                <a:cubicBezTo>
                  <a:pt x="349" y="451"/>
                  <a:pt x="349" y="451"/>
                  <a:pt x="349" y="451"/>
                </a:cubicBezTo>
                <a:cubicBezTo>
                  <a:pt x="378" y="451"/>
                  <a:pt x="378" y="451"/>
                  <a:pt x="378" y="451"/>
                </a:cubicBezTo>
                <a:cubicBezTo>
                  <a:pt x="378" y="441"/>
                  <a:pt x="378" y="441"/>
                  <a:pt x="378" y="441"/>
                </a:cubicBezTo>
                <a:cubicBezTo>
                  <a:pt x="378" y="425"/>
                  <a:pt x="390" y="412"/>
                  <a:pt x="406" y="412"/>
                </a:cubicBezTo>
                <a:cubicBezTo>
                  <a:pt x="421" y="412"/>
                  <a:pt x="434" y="425"/>
                  <a:pt x="434" y="441"/>
                </a:cubicBezTo>
                <a:cubicBezTo>
                  <a:pt x="434" y="451"/>
                  <a:pt x="434" y="451"/>
                  <a:pt x="434" y="451"/>
                </a:cubicBezTo>
                <a:cubicBezTo>
                  <a:pt x="463" y="451"/>
                  <a:pt x="463" y="451"/>
                  <a:pt x="463" y="451"/>
                </a:cubicBezTo>
                <a:cubicBezTo>
                  <a:pt x="463" y="441"/>
                  <a:pt x="463" y="441"/>
                  <a:pt x="463" y="441"/>
                </a:cubicBezTo>
                <a:cubicBezTo>
                  <a:pt x="463" y="425"/>
                  <a:pt x="475" y="412"/>
                  <a:pt x="491" y="412"/>
                </a:cubicBezTo>
                <a:cubicBezTo>
                  <a:pt x="507" y="412"/>
                  <a:pt x="519" y="425"/>
                  <a:pt x="519" y="441"/>
                </a:cubicBezTo>
                <a:cubicBezTo>
                  <a:pt x="519" y="451"/>
                  <a:pt x="519" y="451"/>
                  <a:pt x="519" y="451"/>
                </a:cubicBezTo>
                <a:cubicBezTo>
                  <a:pt x="548" y="451"/>
                  <a:pt x="548" y="451"/>
                  <a:pt x="548" y="451"/>
                </a:cubicBezTo>
                <a:cubicBezTo>
                  <a:pt x="548" y="441"/>
                  <a:pt x="548" y="441"/>
                  <a:pt x="548" y="441"/>
                </a:cubicBezTo>
                <a:cubicBezTo>
                  <a:pt x="548" y="425"/>
                  <a:pt x="561" y="412"/>
                  <a:pt x="576" y="412"/>
                </a:cubicBezTo>
                <a:cubicBezTo>
                  <a:pt x="592" y="412"/>
                  <a:pt x="604" y="425"/>
                  <a:pt x="604" y="441"/>
                </a:cubicBezTo>
                <a:cubicBezTo>
                  <a:pt x="604" y="451"/>
                  <a:pt x="604" y="451"/>
                  <a:pt x="604" y="451"/>
                </a:cubicBezTo>
                <a:cubicBezTo>
                  <a:pt x="633" y="451"/>
                  <a:pt x="633" y="451"/>
                  <a:pt x="633" y="451"/>
                </a:cubicBezTo>
                <a:cubicBezTo>
                  <a:pt x="633" y="441"/>
                  <a:pt x="633" y="441"/>
                  <a:pt x="633" y="441"/>
                </a:cubicBezTo>
                <a:cubicBezTo>
                  <a:pt x="633" y="425"/>
                  <a:pt x="646" y="412"/>
                  <a:pt x="661" y="412"/>
                </a:cubicBezTo>
                <a:cubicBezTo>
                  <a:pt x="677" y="412"/>
                  <a:pt x="690" y="425"/>
                  <a:pt x="690" y="441"/>
                </a:cubicBezTo>
                <a:cubicBezTo>
                  <a:pt x="690" y="451"/>
                  <a:pt x="690" y="451"/>
                  <a:pt x="690" y="451"/>
                </a:cubicBezTo>
                <a:cubicBezTo>
                  <a:pt x="718" y="451"/>
                  <a:pt x="718" y="451"/>
                  <a:pt x="718" y="451"/>
                </a:cubicBezTo>
                <a:cubicBezTo>
                  <a:pt x="718" y="441"/>
                  <a:pt x="718" y="441"/>
                  <a:pt x="718" y="441"/>
                </a:cubicBezTo>
                <a:cubicBezTo>
                  <a:pt x="718" y="425"/>
                  <a:pt x="731" y="412"/>
                  <a:pt x="747" y="412"/>
                </a:cubicBezTo>
                <a:cubicBezTo>
                  <a:pt x="762" y="412"/>
                  <a:pt x="775" y="425"/>
                  <a:pt x="775" y="441"/>
                </a:cubicBezTo>
                <a:lnTo>
                  <a:pt x="775" y="451"/>
                </a:lnTo>
                <a:close/>
                <a:moveTo>
                  <a:pt x="682" y="949"/>
                </a:moveTo>
                <a:cubicBezTo>
                  <a:pt x="540" y="949"/>
                  <a:pt x="540" y="949"/>
                  <a:pt x="540" y="949"/>
                </a:cubicBezTo>
                <a:cubicBezTo>
                  <a:pt x="540" y="1069"/>
                  <a:pt x="540" y="1069"/>
                  <a:pt x="540" y="1069"/>
                </a:cubicBezTo>
                <a:cubicBezTo>
                  <a:pt x="682" y="1069"/>
                  <a:pt x="682" y="1069"/>
                  <a:pt x="682" y="1069"/>
                </a:cubicBezTo>
                <a:lnTo>
                  <a:pt x="682" y="949"/>
                </a:lnTo>
                <a:close/>
                <a:moveTo>
                  <a:pt x="703" y="1069"/>
                </a:moveTo>
                <a:cubicBezTo>
                  <a:pt x="845" y="1069"/>
                  <a:pt x="845" y="1069"/>
                  <a:pt x="845" y="1069"/>
                </a:cubicBezTo>
                <a:cubicBezTo>
                  <a:pt x="845" y="949"/>
                  <a:pt x="845" y="949"/>
                  <a:pt x="845" y="949"/>
                </a:cubicBezTo>
                <a:cubicBezTo>
                  <a:pt x="703" y="949"/>
                  <a:pt x="703" y="949"/>
                  <a:pt x="703" y="949"/>
                </a:cubicBezTo>
                <a:lnTo>
                  <a:pt x="703" y="1069"/>
                </a:lnTo>
                <a:close/>
                <a:moveTo>
                  <a:pt x="377" y="1196"/>
                </a:moveTo>
                <a:cubicBezTo>
                  <a:pt x="519" y="1196"/>
                  <a:pt x="519" y="1196"/>
                  <a:pt x="519" y="1196"/>
                </a:cubicBezTo>
                <a:cubicBezTo>
                  <a:pt x="519" y="1090"/>
                  <a:pt x="519" y="1090"/>
                  <a:pt x="519" y="1090"/>
                </a:cubicBezTo>
                <a:cubicBezTo>
                  <a:pt x="377" y="1090"/>
                  <a:pt x="377" y="1090"/>
                  <a:pt x="377" y="1090"/>
                </a:cubicBezTo>
                <a:lnTo>
                  <a:pt x="377" y="1196"/>
                </a:lnTo>
                <a:close/>
                <a:moveTo>
                  <a:pt x="357" y="1090"/>
                </a:moveTo>
                <a:cubicBezTo>
                  <a:pt x="215" y="1090"/>
                  <a:pt x="215" y="1090"/>
                  <a:pt x="215" y="1090"/>
                </a:cubicBezTo>
                <a:cubicBezTo>
                  <a:pt x="215" y="1196"/>
                  <a:pt x="215" y="1196"/>
                  <a:pt x="215" y="1196"/>
                </a:cubicBezTo>
                <a:cubicBezTo>
                  <a:pt x="357" y="1196"/>
                  <a:pt x="357" y="1196"/>
                  <a:pt x="357" y="1196"/>
                </a:cubicBezTo>
                <a:lnTo>
                  <a:pt x="357" y="1090"/>
                </a:lnTo>
                <a:close/>
                <a:moveTo>
                  <a:pt x="540" y="1196"/>
                </a:moveTo>
                <a:cubicBezTo>
                  <a:pt x="682" y="1196"/>
                  <a:pt x="682" y="1196"/>
                  <a:pt x="682" y="1196"/>
                </a:cubicBezTo>
                <a:cubicBezTo>
                  <a:pt x="682" y="1090"/>
                  <a:pt x="682" y="1090"/>
                  <a:pt x="682" y="1090"/>
                </a:cubicBezTo>
                <a:cubicBezTo>
                  <a:pt x="540" y="1090"/>
                  <a:pt x="540" y="1090"/>
                  <a:pt x="540" y="1090"/>
                </a:cubicBezTo>
                <a:lnTo>
                  <a:pt x="540" y="1196"/>
                </a:lnTo>
                <a:close/>
                <a:moveTo>
                  <a:pt x="519" y="949"/>
                </a:moveTo>
                <a:cubicBezTo>
                  <a:pt x="377" y="949"/>
                  <a:pt x="377" y="949"/>
                  <a:pt x="377" y="949"/>
                </a:cubicBezTo>
                <a:cubicBezTo>
                  <a:pt x="377" y="1069"/>
                  <a:pt x="377" y="1069"/>
                  <a:pt x="377" y="1069"/>
                </a:cubicBezTo>
                <a:cubicBezTo>
                  <a:pt x="519" y="1069"/>
                  <a:pt x="519" y="1069"/>
                  <a:pt x="519" y="1069"/>
                </a:cubicBezTo>
                <a:lnTo>
                  <a:pt x="519" y="949"/>
                </a:lnTo>
                <a:close/>
                <a:moveTo>
                  <a:pt x="357" y="949"/>
                </a:moveTo>
                <a:cubicBezTo>
                  <a:pt x="215" y="949"/>
                  <a:pt x="215" y="949"/>
                  <a:pt x="215" y="949"/>
                </a:cubicBezTo>
                <a:cubicBezTo>
                  <a:pt x="215" y="1069"/>
                  <a:pt x="215" y="1069"/>
                  <a:pt x="215" y="1069"/>
                </a:cubicBezTo>
                <a:cubicBezTo>
                  <a:pt x="357" y="1069"/>
                  <a:pt x="357" y="1069"/>
                  <a:pt x="357" y="1069"/>
                </a:cubicBezTo>
                <a:lnTo>
                  <a:pt x="357" y="949"/>
                </a:lnTo>
                <a:close/>
                <a:moveTo>
                  <a:pt x="194" y="949"/>
                </a:moveTo>
                <a:cubicBezTo>
                  <a:pt x="52" y="949"/>
                  <a:pt x="52" y="949"/>
                  <a:pt x="52" y="949"/>
                </a:cubicBezTo>
                <a:cubicBezTo>
                  <a:pt x="52" y="1069"/>
                  <a:pt x="52" y="1069"/>
                  <a:pt x="52" y="1069"/>
                </a:cubicBezTo>
                <a:cubicBezTo>
                  <a:pt x="194" y="1069"/>
                  <a:pt x="194" y="1069"/>
                  <a:pt x="194" y="1069"/>
                </a:cubicBezTo>
                <a:lnTo>
                  <a:pt x="194" y="949"/>
                </a:lnTo>
                <a:close/>
                <a:moveTo>
                  <a:pt x="52" y="1090"/>
                </a:moveTo>
                <a:cubicBezTo>
                  <a:pt x="52" y="1196"/>
                  <a:pt x="52" y="1196"/>
                  <a:pt x="52" y="1196"/>
                </a:cubicBezTo>
                <a:cubicBezTo>
                  <a:pt x="194" y="1196"/>
                  <a:pt x="194" y="1196"/>
                  <a:pt x="194" y="1196"/>
                </a:cubicBezTo>
                <a:cubicBezTo>
                  <a:pt x="194" y="1090"/>
                  <a:pt x="194" y="1090"/>
                  <a:pt x="194" y="1090"/>
                </a:cubicBezTo>
                <a:lnTo>
                  <a:pt x="52" y="1090"/>
                </a:lnTo>
                <a:close/>
                <a:moveTo>
                  <a:pt x="845" y="1196"/>
                </a:moveTo>
                <a:cubicBezTo>
                  <a:pt x="845" y="1090"/>
                  <a:pt x="845" y="1090"/>
                  <a:pt x="845" y="1090"/>
                </a:cubicBezTo>
                <a:cubicBezTo>
                  <a:pt x="703" y="1090"/>
                  <a:pt x="703" y="1090"/>
                  <a:pt x="703" y="1090"/>
                </a:cubicBezTo>
                <a:cubicBezTo>
                  <a:pt x="703" y="1196"/>
                  <a:pt x="703" y="1196"/>
                  <a:pt x="703" y="1196"/>
                </a:cubicBezTo>
                <a:lnTo>
                  <a:pt x="845" y="1196"/>
                </a:lnTo>
                <a:close/>
                <a:moveTo>
                  <a:pt x="845" y="808"/>
                </a:moveTo>
                <a:cubicBezTo>
                  <a:pt x="703" y="808"/>
                  <a:pt x="703" y="808"/>
                  <a:pt x="703" y="808"/>
                </a:cubicBezTo>
                <a:cubicBezTo>
                  <a:pt x="703" y="928"/>
                  <a:pt x="703" y="928"/>
                  <a:pt x="703" y="928"/>
                </a:cubicBezTo>
                <a:cubicBezTo>
                  <a:pt x="845" y="928"/>
                  <a:pt x="845" y="928"/>
                  <a:pt x="845" y="928"/>
                </a:cubicBezTo>
                <a:lnTo>
                  <a:pt x="845" y="808"/>
                </a:lnTo>
                <a:close/>
                <a:moveTo>
                  <a:pt x="682" y="808"/>
                </a:moveTo>
                <a:cubicBezTo>
                  <a:pt x="540" y="808"/>
                  <a:pt x="540" y="808"/>
                  <a:pt x="540" y="808"/>
                </a:cubicBezTo>
                <a:cubicBezTo>
                  <a:pt x="540" y="928"/>
                  <a:pt x="540" y="928"/>
                  <a:pt x="540" y="928"/>
                </a:cubicBezTo>
                <a:cubicBezTo>
                  <a:pt x="682" y="928"/>
                  <a:pt x="682" y="928"/>
                  <a:pt x="682" y="928"/>
                </a:cubicBezTo>
                <a:lnTo>
                  <a:pt x="682" y="808"/>
                </a:lnTo>
                <a:close/>
                <a:moveTo>
                  <a:pt x="519" y="808"/>
                </a:moveTo>
                <a:cubicBezTo>
                  <a:pt x="377" y="808"/>
                  <a:pt x="377" y="808"/>
                  <a:pt x="377" y="808"/>
                </a:cubicBezTo>
                <a:cubicBezTo>
                  <a:pt x="377" y="928"/>
                  <a:pt x="377" y="928"/>
                  <a:pt x="377" y="928"/>
                </a:cubicBezTo>
                <a:cubicBezTo>
                  <a:pt x="519" y="928"/>
                  <a:pt x="519" y="928"/>
                  <a:pt x="519" y="928"/>
                </a:cubicBezTo>
                <a:lnTo>
                  <a:pt x="519" y="808"/>
                </a:lnTo>
                <a:close/>
                <a:moveTo>
                  <a:pt x="357" y="808"/>
                </a:moveTo>
                <a:cubicBezTo>
                  <a:pt x="215" y="808"/>
                  <a:pt x="215" y="808"/>
                  <a:pt x="215" y="808"/>
                </a:cubicBezTo>
                <a:cubicBezTo>
                  <a:pt x="215" y="928"/>
                  <a:pt x="215" y="928"/>
                  <a:pt x="215" y="928"/>
                </a:cubicBezTo>
                <a:cubicBezTo>
                  <a:pt x="357" y="928"/>
                  <a:pt x="357" y="928"/>
                  <a:pt x="357" y="928"/>
                </a:cubicBezTo>
                <a:lnTo>
                  <a:pt x="357" y="808"/>
                </a:lnTo>
                <a:close/>
                <a:moveTo>
                  <a:pt x="194" y="808"/>
                </a:moveTo>
                <a:cubicBezTo>
                  <a:pt x="52" y="808"/>
                  <a:pt x="52" y="808"/>
                  <a:pt x="52" y="808"/>
                </a:cubicBezTo>
                <a:cubicBezTo>
                  <a:pt x="52" y="928"/>
                  <a:pt x="52" y="928"/>
                  <a:pt x="52" y="928"/>
                </a:cubicBezTo>
                <a:cubicBezTo>
                  <a:pt x="194" y="928"/>
                  <a:pt x="194" y="928"/>
                  <a:pt x="194" y="928"/>
                </a:cubicBezTo>
                <a:lnTo>
                  <a:pt x="194" y="808"/>
                </a:lnTo>
                <a:close/>
                <a:moveTo>
                  <a:pt x="845" y="668"/>
                </a:moveTo>
                <a:cubicBezTo>
                  <a:pt x="703" y="668"/>
                  <a:pt x="703" y="668"/>
                  <a:pt x="703" y="668"/>
                </a:cubicBezTo>
                <a:cubicBezTo>
                  <a:pt x="703" y="787"/>
                  <a:pt x="703" y="787"/>
                  <a:pt x="703" y="787"/>
                </a:cubicBezTo>
                <a:cubicBezTo>
                  <a:pt x="845" y="787"/>
                  <a:pt x="845" y="787"/>
                  <a:pt x="845" y="787"/>
                </a:cubicBezTo>
                <a:lnTo>
                  <a:pt x="845" y="668"/>
                </a:lnTo>
                <a:close/>
                <a:moveTo>
                  <a:pt x="682" y="668"/>
                </a:moveTo>
                <a:cubicBezTo>
                  <a:pt x="540" y="668"/>
                  <a:pt x="540" y="668"/>
                  <a:pt x="540" y="668"/>
                </a:cubicBezTo>
                <a:cubicBezTo>
                  <a:pt x="540" y="787"/>
                  <a:pt x="540" y="787"/>
                  <a:pt x="540" y="787"/>
                </a:cubicBezTo>
                <a:cubicBezTo>
                  <a:pt x="682" y="787"/>
                  <a:pt x="682" y="787"/>
                  <a:pt x="682" y="787"/>
                </a:cubicBezTo>
                <a:lnTo>
                  <a:pt x="682" y="668"/>
                </a:lnTo>
                <a:close/>
                <a:moveTo>
                  <a:pt x="519" y="668"/>
                </a:moveTo>
                <a:cubicBezTo>
                  <a:pt x="377" y="668"/>
                  <a:pt x="377" y="668"/>
                  <a:pt x="377" y="668"/>
                </a:cubicBezTo>
                <a:cubicBezTo>
                  <a:pt x="377" y="787"/>
                  <a:pt x="377" y="787"/>
                  <a:pt x="377" y="787"/>
                </a:cubicBezTo>
                <a:cubicBezTo>
                  <a:pt x="519" y="787"/>
                  <a:pt x="519" y="787"/>
                  <a:pt x="519" y="787"/>
                </a:cubicBezTo>
                <a:lnTo>
                  <a:pt x="519" y="668"/>
                </a:lnTo>
                <a:close/>
                <a:moveTo>
                  <a:pt x="357" y="668"/>
                </a:moveTo>
                <a:cubicBezTo>
                  <a:pt x="215" y="668"/>
                  <a:pt x="215" y="668"/>
                  <a:pt x="215" y="668"/>
                </a:cubicBezTo>
                <a:cubicBezTo>
                  <a:pt x="215" y="787"/>
                  <a:pt x="215" y="787"/>
                  <a:pt x="215" y="787"/>
                </a:cubicBezTo>
                <a:cubicBezTo>
                  <a:pt x="357" y="787"/>
                  <a:pt x="357" y="787"/>
                  <a:pt x="357" y="787"/>
                </a:cubicBezTo>
                <a:lnTo>
                  <a:pt x="357" y="668"/>
                </a:lnTo>
                <a:close/>
                <a:moveTo>
                  <a:pt x="194" y="668"/>
                </a:moveTo>
                <a:cubicBezTo>
                  <a:pt x="52" y="668"/>
                  <a:pt x="52" y="668"/>
                  <a:pt x="52" y="668"/>
                </a:cubicBezTo>
                <a:cubicBezTo>
                  <a:pt x="52" y="787"/>
                  <a:pt x="52" y="787"/>
                  <a:pt x="52" y="787"/>
                </a:cubicBezTo>
                <a:cubicBezTo>
                  <a:pt x="194" y="787"/>
                  <a:pt x="194" y="787"/>
                  <a:pt x="194" y="787"/>
                </a:cubicBezTo>
                <a:lnTo>
                  <a:pt x="194" y="668"/>
                </a:lnTo>
                <a:close/>
                <a:moveTo>
                  <a:pt x="775" y="493"/>
                </a:moveTo>
                <a:cubicBezTo>
                  <a:pt x="775" y="511"/>
                  <a:pt x="775" y="511"/>
                  <a:pt x="775" y="511"/>
                </a:cubicBezTo>
                <a:cubicBezTo>
                  <a:pt x="775" y="527"/>
                  <a:pt x="762" y="540"/>
                  <a:pt x="747" y="540"/>
                </a:cubicBezTo>
                <a:cubicBezTo>
                  <a:pt x="731" y="540"/>
                  <a:pt x="718" y="527"/>
                  <a:pt x="718" y="511"/>
                </a:cubicBezTo>
                <a:cubicBezTo>
                  <a:pt x="718" y="493"/>
                  <a:pt x="718" y="493"/>
                  <a:pt x="718" y="493"/>
                </a:cubicBezTo>
                <a:cubicBezTo>
                  <a:pt x="690" y="493"/>
                  <a:pt x="690" y="493"/>
                  <a:pt x="690" y="493"/>
                </a:cubicBezTo>
                <a:cubicBezTo>
                  <a:pt x="690" y="511"/>
                  <a:pt x="690" y="511"/>
                  <a:pt x="690" y="511"/>
                </a:cubicBezTo>
                <a:cubicBezTo>
                  <a:pt x="690" y="527"/>
                  <a:pt x="677" y="540"/>
                  <a:pt x="661" y="540"/>
                </a:cubicBezTo>
                <a:cubicBezTo>
                  <a:pt x="646" y="540"/>
                  <a:pt x="633" y="527"/>
                  <a:pt x="633" y="511"/>
                </a:cubicBezTo>
                <a:cubicBezTo>
                  <a:pt x="633" y="493"/>
                  <a:pt x="633" y="493"/>
                  <a:pt x="633" y="493"/>
                </a:cubicBezTo>
                <a:cubicBezTo>
                  <a:pt x="604" y="493"/>
                  <a:pt x="604" y="493"/>
                  <a:pt x="604" y="493"/>
                </a:cubicBezTo>
                <a:cubicBezTo>
                  <a:pt x="604" y="511"/>
                  <a:pt x="604" y="511"/>
                  <a:pt x="604" y="511"/>
                </a:cubicBezTo>
                <a:cubicBezTo>
                  <a:pt x="604" y="527"/>
                  <a:pt x="592" y="540"/>
                  <a:pt x="576" y="540"/>
                </a:cubicBezTo>
                <a:cubicBezTo>
                  <a:pt x="561" y="540"/>
                  <a:pt x="548" y="527"/>
                  <a:pt x="548" y="511"/>
                </a:cubicBezTo>
                <a:cubicBezTo>
                  <a:pt x="548" y="493"/>
                  <a:pt x="548" y="493"/>
                  <a:pt x="548" y="493"/>
                </a:cubicBezTo>
                <a:cubicBezTo>
                  <a:pt x="519" y="493"/>
                  <a:pt x="519" y="493"/>
                  <a:pt x="519" y="493"/>
                </a:cubicBezTo>
                <a:cubicBezTo>
                  <a:pt x="519" y="511"/>
                  <a:pt x="519" y="511"/>
                  <a:pt x="519" y="511"/>
                </a:cubicBezTo>
                <a:cubicBezTo>
                  <a:pt x="519" y="527"/>
                  <a:pt x="507" y="540"/>
                  <a:pt x="491" y="540"/>
                </a:cubicBezTo>
                <a:cubicBezTo>
                  <a:pt x="475" y="540"/>
                  <a:pt x="463" y="527"/>
                  <a:pt x="463" y="511"/>
                </a:cubicBezTo>
                <a:cubicBezTo>
                  <a:pt x="463" y="493"/>
                  <a:pt x="463" y="493"/>
                  <a:pt x="463" y="493"/>
                </a:cubicBezTo>
                <a:cubicBezTo>
                  <a:pt x="434" y="493"/>
                  <a:pt x="434" y="493"/>
                  <a:pt x="434" y="493"/>
                </a:cubicBezTo>
                <a:cubicBezTo>
                  <a:pt x="434" y="511"/>
                  <a:pt x="434" y="511"/>
                  <a:pt x="434" y="511"/>
                </a:cubicBezTo>
                <a:cubicBezTo>
                  <a:pt x="434" y="527"/>
                  <a:pt x="421" y="540"/>
                  <a:pt x="406" y="540"/>
                </a:cubicBezTo>
                <a:cubicBezTo>
                  <a:pt x="390" y="540"/>
                  <a:pt x="378" y="527"/>
                  <a:pt x="378" y="511"/>
                </a:cubicBezTo>
                <a:cubicBezTo>
                  <a:pt x="378" y="493"/>
                  <a:pt x="378" y="493"/>
                  <a:pt x="378" y="493"/>
                </a:cubicBezTo>
                <a:cubicBezTo>
                  <a:pt x="349" y="493"/>
                  <a:pt x="349" y="493"/>
                  <a:pt x="349" y="493"/>
                </a:cubicBezTo>
                <a:cubicBezTo>
                  <a:pt x="349" y="511"/>
                  <a:pt x="349" y="511"/>
                  <a:pt x="349" y="511"/>
                </a:cubicBezTo>
                <a:cubicBezTo>
                  <a:pt x="349" y="527"/>
                  <a:pt x="336" y="540"/>
                  <a:pt x="321" y="540"/>
                </a:cubicBezTo>
                <a:cubicBezTo>
                  <a:pt x="305" y="540"/>
                  <a:pt x="292" y="527"/>
                  <a:pt x="292" y="511"/>
                </a:cubicBezTo>
                <a:cubicBezTo>
                  <a:pt x="292" y="493"/>
                  <a:pt x="292" y="493"/>
                  <a:pt x="292" y="493"/>
                </a:cubicBezTo>
                <a:cubicBezTo>
                  <a:pt x="264" y="493"/>
                  <a:pt x="264" y="493"/>
                  <a:pt x="264" y="493"/>
                </a:cubicBezTo>
                <a:cubicBezTo>
                  <a:pt x="264" y="511"/>
                  <a:pt x="264" y="511"/>
                  <a:pt x="264" y="511"/>
                </a:cubicBezTo>
                <a:cubicBezTo>
                  <a:pt x="264" y="527"/>
                  <a:pt x="251" y="540"/>
                  <a:pt x="235" y="540"/>
                </a:cubicBezTo>
                <a:cubicBezTo>
                  <a:pt x="220" y="540"/>
                  <a:pt x="207" y="527"/>
                  <a:pt x="207" y="511"/>
                </a:cubicBezTo>
                <a:cubicBezTo>
                  <a:pt x="207" y="493"/>
                  <a:pt x="207" y="493"/>
                  <a:pt x="207" y="493"/>
                </a:cubicBezTo>
                <a:cubicBezTo>
                  <a:pt x="179" y="493"/>
                  <a:pt x="179" y="493"/>
                  <a:pt x="179" y="493"/>
                </a:cubicBezTo>
                <a:cubicBezTo>
                  <a:pt x="179" y="511"/>
                  <a:pt x="179" y="511"/>
                  <a:pt x="179" y="511"/>
                </a:cubicBezTo>
                <a:cubicBezTo>
                  <a:pt x="179" y="527"/>
                  <a:pt x="166" y="540"/>
                  <a:pt x="150" y="540"/>
                </a:cubicBezTo>
                <a:cubicBezTo>
                  <a:pt x="135" y="540"/>
                  <a:pt x="122" y="527"/>
                  <a:pt x="122" y="511"/>
                </a:cubicBezTo>
                <a:cubicBezTo>
                  <a:pt x="122" y="493"/>
                  <a:pt x="122" y="493"/>
                  <a:pt x="122" y="493"/>
                </a:cubicBezTo>
                <a:cubicBezTo>
                  <a:pt x="42" y="493"/>
                  <a:pt x="42" y="493"/>
                  <a:pt x="42" y="493"/>
                </a:cubicBezTo>
                <a:cubicBezTo>
                  <a:pt x="42" y="647"/>
                  <a:pt x="42" y="647"/>
                  <a:pt x="42" y="647"/>
                </a:cubicBezTo>
                <a:cubicBezTo>
                  <a:pt x="855" y="647"/>
                  <a:pt x="855" y="647"/>
                  <a:pt x="855" y="647"/>
                </a:cubicBezTo>
                <a:cubicBezTo>
                  <a:pt x="855" y="493"/>
                  <a:pt x="855" y="493"/>
                  <a:pt x="855" y="493"/>
                </a:cubicBezTo>
                <a:lnTo>
                  <a:pt x="775" y="493"/>
                </a:lnTo>
                <a:close/>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190577860"/>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3385" y="2136047"/>
            <a:ext cx="3499128"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716053826"/>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19113" y="1447800"/>
            <a:ext cx="11149012" cy="2000548"/>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13355543"/>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 id="2147483773" r:id="rId13"/>
    <p:sldLayoutId id="2147483774" r:id="rId14"/>
    <p:sldLayoutId id="2147483775" r:id="rId15"/>
    <p:sldLayoutId id="2147483776" r:id="rId16"/>
    <p:sldLayoutId id="2147483777" r:id="rId17"/>
    <p:sldLayoutId id="2147483778" r:id="rId18"/>
    <p:sldLayoutId id="2147483781" r:id="rId19"/>
    <p:sldLayoutId id="2147483782" r:id="rId20"/>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4" name="Rectangle 3"/>
          <p:cNvSpPr/>
          <p:nvPr/>
        </p:nvSpPr>
        <p:spPr bwMode="auto">
          <a:xfrm>
            <a:off x="1" y="0"/>
            <a:ext cx="308344"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5" name="Rectangle 4"/>
          <p:cNvSpPr/>
          <p:nvPr/>
        </p:nvSpPr>
        <p:spPr bwMode="auto">
          <a:xfrm>
            <a:off x="0" y="0"/>
            <a:ext cx="12188825" cy="14478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 name="Title Placeholder 1"/>
          <p:cNvSpPr>
            <a:spLocks noGrp="1"/>
          </p:cNvSpPr>
          <p:nvPr>
            <p:ph type="title"/>
          </p:nvPr>
        </p:nvSpPr>
        <p:spPr>
          <a:xfrm>
            <a:off x="519111" y="228601"/>
            <a:ext cx="11149014" cy="664797"/>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19113" y="1905000"/>
            <a:ext cx="11149012" cy="1618905"/>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905640138"/>
      </p:ext>
    </p:extLst>
  </p:cSld>
  <p:clrMap bg1="lt1" tx1="dk1" bg2="lt2" tx2="dk2" accent1="accent1" accent2="accent2" accent3="accent3" accent4="accent4" accent5="accent5" accent6="accent6" hlink="hlink" folHlink="folHlink"/>
  <p:sldLayoutIdLst>
    <p:sldLayoutId id="2147483780" r:id="rId1"/>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4800" b="0" kern="1200" cap="none" spc="-100" baseline="0" dirty="0">
          <a:ln w="3175">
            <a:noFill/>
          </a:ln>
          <a:solidFill>
            <a:schemeClr val="bg1">
              <a:alpha val="99000"/>
            </a:schemeClr>
          </a:solidFill>
          <a:effectLst/>
          <a:latin typeface="Segoe UI Light" pitchFamily="34" charset="0"/>
          <a:ea typeface="+mn-ea"/>
          <a:cs typeface="Arial" charset="0"/>
        </a:defRPr>
      </a:lvl1pPr>
    </p:titleStyle>
    <p:bodyStyle>
      <a:lvl1pPr marL="0" indent="0" algn="l" defTabSz="914363" rtl="0" eaLnBrk="1" latinLnBrk="0" hangingPunct="1">
        <a:lnSpc>
          <a:spcPct val="90000"/>
        </a:lnSpc>
        <a:spcBef>
          <a:spcPct val="20000"/>
        </a:spcBef>
        <a:buFont typeface="Arial" pitchFamily="34" charset="0"/>
        <a:buNone/>
        <a:defRPr sz="2400" b="0" kern="1200">
          <a:gradFill>
            <a:gsLst>
              <a:gs pos="0">
                <a:srgbClr val="595959"/>
              </a:gs>
              <a:gs pos="86000">
                <a:srgbClr val="595959"/>
              </a:gs>
            </a:gsLst>
            <a:lin ang="5400000" scaled="0"/>
          </a:gradFill>
          <a:latin typeface="Consolas" pitchFamily="49" charset="0"/>
          <a:ea typeface="+mn-ea"/>
          <a:cs typeface="Consolas" pitchFamily="49" charset="0"/>
        </a:defRPr>
      </a:lvl1pPr>
      <a:lvl2pPr marL="384954" indent="-7937" algn="l" defTabSz="914363" rtl="0" eaLnBrk="1" latinLnBrk="0" hangingPunct="1">
        <a:lnSpc>
          <a:spcPct val="90000"/>
        </a:lnSpc>
        <a:spcBef>
          <a:spcPct val="20000"/>
        </a:spcBef>
        <a:buFont typeface="Arial" pitchFamily="34" charset="0"/>
        <a:buNone/>
        <a:defRPr sz="2000" b="0" kern="1200">
          <a:gradFill>
            <a:gsLst>
              <a:gs pos="0">
                <a:srgbClr val="595959"/>
              </a:gs>
              <a:gs pos="86000">
                <a:srgbClr val="595959"/>
              </a:gs>
            </a:gsLst>
            <a:lin ang="5400000" scaled="0"/>
          </a:gradFill>
          <a:latin typeface="Consolas" pitchFamily="49" charset="0"/>
          <a:ea typeface="+mn-ea"/>
          <a:cs typeface="Consolas" pitchFamily="49" charset="0"/>
        </a:defRPr>
      </a:lvl2pPr>
      <a:lvl3pPr marL="761970" indent="-7937" algn="l" defTabSz="914363" rtl="0" eaLnBrk="1" latinLnBrk="0" hangingPunct="1">
        <a:lnSpc>
          <a:spcPct val="90000"/>
        </a:lnSpc>
        <a:spcBef>
          <a:spcPct val="20000"/>
        </a:spcBef>
        <a:buFont typeface="Arial" pitchFamily="34" charset="0"/>
        <a:buNone/>
        <a:defRPr sz="1800" b="0" kern="1200">
          <a:gradFill>
            <a:gsLst>
              <a:gs pos="0">
                <a:srgbClr val="595959"/>
              </a:gs>
              <a:gs pos="86000">
                <a:srgbClr val="595959"/>
              </a:gs>
            </a:gsLst>
            <a:lin ang="5400000" scaled="0"/>
          </a:gradFill>
          <a:latin typeface="Consolas" pitchFamily="49" charset="0"/>
          <a:ea typeface="+mn-ea"/>
          <a:cs typeface="Consolas" pitchFamily="49" charset="0"/>
        </a:defRPr>
      </a:lvl3pPr>
      <a:lvl4pPr marL="1094009" indent="7937" algn="l" defTabSz="914363" rtl="0" eaLnBrk="1" latinLnBrk="0" hangingPunct="1">
        <a:lnSpc>
          <a:spcPct val="90000"/>
        </a:lnSpc>
        <a:spcBef>
          <a:spcPct val="20000"/>
        </a:spcBef>
        <a:buFont typeface="Arial" pitchFamily="34" charset="0"/>
        <a:buNone/>
        <a:defRPr sz="1800" b="0" kern="1200">
          <a:gradFill>
            <a:gsLst>
              <a:gs pos="0">
                <a:srgbClr val="595959"/>
              </a:gs>
              <a:gs pos="86000">
                <a:srgbClr val="595959"/>
              </a:gs>
            </a:gsLst>
            <a:lin ang="5400000" scaled="0"/>
          </a:gradFill>
          <a:latin typeface="Consolas" pitchFamily="49" charset="0"/>
          <a:ea typeface="+mn-ea"/>
          <a:cs typeface="Consolas" pitchFamily="49" charset="0"/>
        </a:defRPr>
      </a:lvl4pPr>
      <a:lvl5pPr marL="1426047" indent="0" algn="l" defTabSz="914363" rtl="0" eaLnBrk="1" latinLnBrk="0" hangingPunct="1">
        <a:lnSpc>
          <a:spcPct val="90000"/>
        </a:lnSpc>
        <a:spcBef>
          <a:spcPct val="20000"/>
        </a:spcBef>
        <a:buFont typeface="Arial" pitchFamily="34" charset="0"/>
        <a:buNone/>
        <a:defRPr sz="1800" b="0" kern="1200">
          <a:gradFill>
            <a:gsLst>
              <a:gs pos="0">
                <a:srgbClr val="595959"/>
              </a:gs>
              <a:gs pos="86000">
                <a:srgbClr val="595959"/>
              </a:gs>
            </a:gsLst>
            <a:lin ang="5400000" scaled="0"/>
          </a:gradFill>
          <a:latin typeface="Consolas" pitchFamily="49" charset="0"/>
          <a:ea typeface="+mn-ea"/>
          <a:cs typeface="Consolas" pitchFamily="49"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xml"/><Relationship Id="rId1" Type="http://schemas.openxmlformats.org/officeDocument/2006/relationships/vmlDrawing" Target="../drawings/vmlDrawing1.vml"/><Relationship Id="rId6" Type="http://schemas.openxmlformats.org/officeDocument/2006/relationships/image" Target="../media/image12.emf"/><Relationship Id="rId5" Type="http://schemas.openxmlformats.org/officeDocument/2006/relationships/oleObject" Target="../embeddings/oleObject1.bin"/><Relationship Id="rId4"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12.emf"/><Relationship Id="rId3" Type="http://schemas.openxmlformats.org/officeDocument/2006/relationships/tags" Target="../tags/tag4.xml"/><Relationship Id="rId7" Type="http://schemas.openxmlformats.org/officeDocument/2006/relationships/oleObject" Target="../embeddings/oleObject2.bin"/><Relationship Id="rId2" Type="http://schemas.openxmlformats.org/officeDocument/2006/relationships/tags" Target="../tags/tag3.xml"/><Relationship Id="rId1" Type="http://schemas.openxmlformats.org/officeDocument/2006/relationships/vmlDrawing" Target="../drawings/vmlDrawing2.vml"/><Relationship Id="rId6" Type="http://schemas.openxmlformats.org/officeDocument/2006/relationships/notesSlide" Target="../notesSlides/notesSlide2.xml"/><Relationship Id="rId5" Type="http://schemas.openxmlformats.org/officeDocument/2006/relationships/slideLayout" Target="../slideLayouts/slideLayout8.xml"/><Relationship Id="rId4" Type="http://schemas.openxmlformats.org/officeDocument/2006/relationships/tags" Target="../tags/tag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32.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www.devcamps.ms/web" TargetMode="External"/><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tags" Target="../tags/tag6.xml"/><Relationship Id="rId1" Type="http://schemas.openxmlformats.org/officeDocument/2006/relationships/vmlDrawing" Target="../drawings/vmlDrawing3.vml"/><Relationship Id="rId6" Type="http://schemas.openxmlformats.org/officeDocument/2006/relationships/image" Target="../media/image12.emf"/><Relationship Id="rId5" Type="http://schemas.openxmlformats.org/officeDocument/2006/relationships/oleObject" Target="../embeddings/oleObject3.bin"/><Relationship Id="rId4" Type="http://schemas.openxmlformats.org/officeDocument/2006/relationships/notesSlide" Target="../notesSlides/notesSlide3.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png"/><Relationship Id="rId2" Type="http://schemas.openxmlformats.org/officeDocument/2006/relationships/tags" Target="../tags/tag7.xml"/><Relationship Id="rId1" Type="http://schemas.openxmlformats.org/officeDocument/2006/relationships/vmlDrawing" Target="../drawings/vmlDrawing4.vml"/><Relationship Id="rId6" Type="http://schemas.openxmlformats.org/officeDocument/2006/relationships/image" Target="../media/image12.emf"/><Relationship Id="rId5" Type="http://schemas.openxmlformats.org/officeDocument/2006/relationships/oleObject" Target="../embeddings/oleObject4.bin"/><Relationship Id="rId4"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8" Type="http://schemas.openxmlformats.org/officeDocument/2006/relationships/image" Target="../media/image12.emf"/><Relationship Id="rId3" Type="http://schemas.openxmlformats.org/officeDocument/2006/relationships/tags" Target="../tags/tag9.xml"/><Relationship Id="rId7" Type="http://schemas.openxmlformats.org/officeDocument/2006/relationships/oleObject" Target="../embeddings/oleObject5.bin"/><Relationship Id="rId2" Type="http://schemas.openxmlformats.org/officeDocument/2006/relationships/tags" Target="../tags/tag8.xml"/><Relationship Id="rId1" Type="http://schemas.openxmlformats.org/officeDocument/2006/relationships/vmlDrawing" Target="../drawings/vmlDrawing5.vml"/><Relationship Id="rId6" Type="http://schemas.openxmlformats.org/officeDocument/2006/relationships/notesSlide" Target="../notesSlides/notesSlide5.xml"/><Relationship Id="rId5" Type="http://schemas.openxmlformats.org/officeDocument/2006/relationships/slideLayout" Target="../slideLayouts/slideLayout3.xml"/><Relationship Id="rId4" Type="http://schemas.openxmlformats.org/officeDocument/2006/relationships/tags" Target="../tags/tag10.xml"/></Relationships>
</file>

<file path=ppt/slides/_rels/slide8.xml.rels><?xml version="1.0" encoding="UTF-8" standalone="yes"?>
<Relationships xmlns="http://schemas.openxmlformats.org/package/2006/relationships"><Relationship Id="rId8" Type="http://schemas.openxmlformats.org/officeDocument/2006/relationships/image" Target="../media/image12.emf"/><Relationship Id="rId3" Type="http://schemas.openxmlformats.org/officeDocument/2006/relationships/tags" Target="../tags/tag12.xml"/><Relationship Id="rId7" Type="http://schemas.openxmlformats.org/officeDocument/2006/relationships/oleObject" Target="../embeddings/oleObject6.bin"/><Relationship Id="rId2" Type="http://schemas.openxmlformats.org/officeDocument/2006/relationships/tags" Target="../tags/tag11.xml"/><Relationship Id="rId1" Type="http://schemas.openxmlformats.org/officeDocument/2006/relationships/vmlDrawing" Target="../drawings/vmlDrawing6.vml"/><Relationship Id="rId6" Type="http://schemas.openxmlformats.org/officeDocument/2006/relationships/notesSlide" Target="../notesSlides/notesSlide6.xml"/><Relationship Id="rId5" Type="http://schemas.openxmlformats.org/officeDocument/2006/relationships/slideLayout" Target="../slideLayouts/slideLayout3.xml"/><Relationship Id="rId4" Type="http://schemas.openxmlformats.org/officeDocument/2006/relationships/tags" Target="../tags/tag13.xml"/></Relationships>
</file>

<file path=ppt/slides/_rels/slide9.xml.rels><?xml version="1.0" encoding="UTF-8" standalone="yes"?>
<Relationships xmlns="http://schemas.openxmlformats.org/package/2006/relationships"><Relationship Id="rId3" Type="http://schemas.openxmlformats.org/officeDocument/2006/relationships/tags" Target="../tags/tag15.xml"/><Relationship Id="rId7" Type="http://schemas.openxmlformats.org/officeDocument/2006/relationships/image" Target="../media/image12.emf"/><Relationship Id="rId2" Type="http://schemas.openxmlformats.org/officeDocument/2006/relationships/tags" Target="../tags/tag14.xml"/><Relationship Id="rId1" Type="http://schemas.openxmlformats.org/officeDocument/2006/relationships/vmlDrawing" Target="../drawings/vmlDrawing7.vml"/><Relationship Id="rId6" Type="http://schemas.openxmlformats.org/officeDocument/2006/relationships/oleObject" Target="../embeddings/oleObject7.bin"/><Relationship Id="rId5" Type="http://schemas.openxmlformats.org/officeDocument/2006/relationships/notesSlide" Target="../notesSlides/notesSlide7.xml"/><Relationship Id="rId4"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WebCamps</a:t>
            </a:r>
            <a:r>
              <a:rPr lang="en-US" dirty="0"/>
              <a:t> Online</a:t>
            </a:r>
          </a:p>
        </p:txBody>
      </p:sp>
      <p:grpSp>
        <p:nvGrpSpPr>
          <p:cNvPr id="16" name="Group 15"/>
          <p:cNvGrpSpPr/>
          <p:nvPr/>
        </p:nvGrpSpPr>
        <p:grpSpPr>
          <a:xfrm>
            <a:off x="-1" y="1141412"/>
            <a:ext cx="11676064" cy="1645920"/>
            <a:chOff x="-1" y="1141412"/>
            <a:chExt cx="11676064" cy="1645920"/>
          </a:xfrm>
        </p:grpSpPr>
        <p:sp>
          <p:nvSpPr>
            <p:cNvPr id="4" name="Rectangle 3"/>
            <p:cNvSpPr/>
            <p:nvPr/>
          </p:nvSpPr>
          <p:spPr bwMode="auto">
            <a:xfrm>
              <a:off x="-1" y="1141412"/>
              <a:ext cx="3657600" cy="164592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8" name="Rectangle 7"/>
            <p:cNvSpPr/>
            <p:nvPr/>
          </p:nvSpPr>
          <p:spPr>
            <a:xfrm>
              <a:off x="3651849" y="1141412"/>
              <a:ext cx="8024214" cy="1645919"/>
            </a:xfrm>
            <a:prstGeom prst="rect">
              <a:avLst/>
            </a:prstGeom>
          </p:spPr>
          <p:txBody>
            <a:bodyPr wrap="square" lIns="274320" anchor="ctr">
              <a:noAutofit/>
            </a:bodyPr>
            <a:lstStyle/>
            <a:p>
              <a:pPr marL="3175" lvl="0" defTabSz="914363">
                <a:lnSpc>
                  <a:spcPct val="90000"/>
                </a:lnSpc>
                <a:spcBef>
                  <a:spcPts val="600"/>
                </a:spcBef>
                <a:buSzPct val="80000"/>
              </a:pPr>
              <a:r>
                <a:rPr lang="en-US" sz="2600" spc="-100" dirty="0">
                  <a:solidFill>
                    <a:srgbClr val="00AEEF">
                      <a:alpha val="99000"/>
                    </a:srgbClr>
                  </a:solidFill>
                  <a:latin typeface="Segoe UI Light" pitchFamily="34" charset="0"/>
                </a:rPr>
                <a:t>Twitter: </a:t>
              </a:r>
              <a:r>
                <a:rPr lang="en-US" sz="2600" spc="-100" dirty="0">
                  <a:gradFill>
                    <a:gsLst>
                      <a:gs pos="0">
                        <a:srgbClr val="595959"/>
                      </a:gs>
                      <a:gs pos="86000">
                        <a:srgbClr val="595959"/>
                      </a:gs>
                    </a:gsLst>
                    <a:lin ang="5400000" scaled="0"/>
                  </a:gradFill>
                  <a:latin typeface="Segoe UI Light" pitchFamily="34" charset="0"/>
                </a:rPr>
                <a:t/>
              </a:r>
              <a:br>
                <a:rPr lang="en-US" sz="2600" spc="-100" dirty="0">
                  <a:gradFill>
                    <a:gsLst>
                      <a:gs pos="0">
                        <a:srgbClr val="595959"/>
                      </a:gs>
                      <a:gs pos="86000">
                        <a:srgbClr val="595959"/>
                      </a:gs>
                    </a:gsLst>
                    <a:lin ang="5400000" scaled="0"/>
                  </a:gradFill>
                  <a:latin typeface="Segoe UI Light" pitchFamily="34" charset="0"/>
                </a:rPr>
              </a:br>
              <a:r>
                <a:rPr lang="en-US" sz="2600" spc="-100" dirty="0">
                  <a:gradFill>
                    <a:gsLst>
                      <a:gs pos="0">
                        <a:srgbClr val="595959"/>
                      </a:gs>
                      <a:gs pos="86000">
                        <a:srgbClr val="595959"/>
                      </a:gs>
                    </a:gsLst>
                    <a:lin ang="5400000" scaled="0"/>
                  </a:gradFill>
                  <a:latin typeface="Segoe UI Light" pitchFamily="34" charset="0"/>
                </a:rPr>
                <a:t>Follow @</a:t>
              </a:r>
              <a:r>
                <a:rPr lang="en-US" sz="2600" spc="-100" dirty="0" err="1">
                  <a:gradFill>
                    <a:gsLst>
                      <a:gs pos="0">
                        <a:srgbClr val="595959"/>
                      </a:gs>
                      <a:gs pos="86000">
                        <a:srgbClr val="595959"/>
                      </a:gs>
                    </a:gsLst>
                    <a:lin ang="5400000" scaled="0"/>
                  </a:gradFill>
                  <a:latin typeface="Segoe UI Light" pitchFamily="34" charset="0"/>
                </a:rPr>
                <a:t>webcamps</a:t>
              </a:r>
              <a:r>
                <a:rPr lang="en-US" sz="2600" spc="-100" dirty="0">
                  <a:gradFill>
                    <a:gsLst>
                      <a:gs pos="0">
                        <a:srgbClr val="595959"/>
                      </a:gs>
                      <a:gs pos="86000">
                        <a:srgbClr val="595959"/>
                      </a:gs>
                    </a:gsLst>
                    <a:lin ang="5400000" scaled="0"/>
                  </a:gradFill>
                  <a:latin typeface="Segoe UI Light" pitchFamily="34" charset="0"/>
                </a:rPr>
                <a:t/>
              </a:r>
              <a:br>
                <a:rPr lang="en-US" sz="2600" spc="-100" dirty="0">
                  <a:gradFill>
                    <a:gsLst>
                      <a:gs pos="0">
                        <a:srgbClr val="595959"/>
                      </a:gs>
                      <a:gs pos="86000">
                        <a:srgbClr val="595959"/>
                      </a:gs>
                    </a:gsLst>
                    <a:lin ang="5400000" scaled="0"/>
                  </a:gradFill>
                  <a:latin typeface="Segoe UI Light" pitchFamily="34" charset="0"/>
                </a:rPr>
              </a:br>
              <a:r>
                <a:rPr lang="en-US" sz="2600" spc="-100" dirty="0" err="1">
                  <a:gradFill>
                    <a:gsLst>
                      <a:gs pos="0">
                        <a:srgbClr val="595959"/>
                      </a:gs>
                      <a:gs pos="86000">
                        <a:srgbClr val="595959"/>
                      </a:gs>
                    </a:gsLst>
                    <a:lin ang="5400000" scaled="0"/>
                  </a:gradFill>
                  <a:latin typeface="Segoe UI Light" pitchFamily="34" charset="0"/>
                </a:rPr>
                <a:t>Hashtag</a:t>
              </a:r>
              <a:r>
                <a:rPr lang="en-US" sz="2600" spc="-100" dirty="0">
                  <a:gradFill>
                    <a:gsLst>
                      <a:gs pos="0">
                        <a:srgbClr val="595959"/>
                      </a:gs>
                      <a:gs pos="86000">
                        <a:srgbClr val="595959"/>
                      </a:gs>
                    </a:gsLst>
                    <a:lin ang="5400000" scaled="0"/>
                  </a:gradFill>
                  <a:latin typeface="Segoe UI Light" pitchFamily="34" charset="0"/>
                </a:rPr>
                <a:t> #</a:t>
              </a:r>
              <a:r>
                <a:rPr lang="en-US" sz="2600" spc="-100" dirty="0" err="1">
                  <a:gradFill>
                    <a:gsLst>
                      <a:gs pos="0">
                        <a:srgbClr val="595959"/>
                      </a:gs>
                      <a:gs pos="86000">
                        <a:srgbClr val="595959"/>
                      </a:gs>
                    </a:gsLst>
                    <a:lin ang="5400000" scaled="0"/>
                  </a:gradFill>
                  <a:latin typeface="Segoe UI Light" pitchFamily="34" charset="0"/>
                </a:rPr>
                <a:t>webcamps</a:t>
              </a:r>
              <a:endParaRPr lang="en-US" sz="2600" spc="-100" dirty="0">
                <a:gradFill>
                  <a:gsLst>
                    <a:gs pos="0">
                      <a:srgbClr val="595959"/>
                    </a:gs>
                    <a:gs pos="86000">
                      <a:srgbClr val="595959"/>
                    </a:gs>
                  </a:gsLst>
                  <a:lin ang="5400000" scaled="0"/>
                </a:gradFill>
                <a:latin typeface="Segoe UI Light" pitchFamily="34" charset="0"/>
              </a:endParaRPr>
            </a:p>
            <a:p>
              <a:pPr marL="3175" lvl="0" defTabSz="914363">
                <a:lnSpc>
                  <a:spcPct val="90000"/>
                </a:lnSpc>
                <a:spcBef>
                  <a:spcPts val="600"/>
                </a:spcBef>
                <a:buSzPct val="80000"/>
              </a:pPr>
              <a:r>
                <a:rPr lang="en-US" sz="2600" spc="-100" dirty="0">
                  <a:gradFill>
                    <a:gsLst>
                      <a:gs pos="0">
                        <a:srgbClr val="595959"/>
                      </a:gs>
                      <a:gs pos="86000">
                        <a:srgbClr val="595959"/>
                      </a:gs>
                    </a:gsLst>
                    <a:lin ang="5400000" scaled="0"/>
                  </a:gradFill>
                  <a:latin typeface="Segoe UI Light" pitchFamily="34" charset="0"/>
                </a:rPr>
                <a:t>SPEAKER NAME/HANDLE HERE</a:t>
              </a:r>
            </a:p>
          </p:txBody>
        </p:sp>
        <p:sp>
          <p:nvSpPr>
            <p:cNvPr id="9" name="Freeform 13"/>
            <p:cNvSpPr>
              <a:spLocks noEditPoints="1"/>
            </p:cNvSpPr>
            <p:nvPr/>
          </p:nvSpPr>
          <p:spPr bwMode="black">
            <a:xfrm>
              <a:off x="1198380" y="1141414"/>
              <a:ext cx="1933123" cy="1645918"/>
            </a:xfrm>
            <a:custGeom>
              <a:avLst/>
              <a:gdLst>
                <a:gd name="T0" fmla="*/ 344 w 414"/>
                <a:gd name="T1" fmla="*/ 55 h 353"/>
                <a:gd name="T2" fmla="*/ 296 w 414"/>
                <a:gd name="T3" fmla="*/ 9 h 353"/>
                <a:gd name="T4" fmla="*/ 206 w 414"/>
                <a:gd name="T5" fmla="*/ 45 h 353"/>
                <a:gd name="T6" fmla="*/ 0 w 414"/>
                <a:gd name="T7" fmla="*/ 174 h 353"/>
                <a:gd name="T8" fmla="*/ 158 w 414"/>
                <a:gd name="T9" fmla="*/ 278 h 353"/>
                <a:gd name="T10" fmla="*/ 160 w 414"/>
                <a:gd name="T11" fmla="*/ 278 h 353"/>
                <a:gd name="T12" fmla="*/ 160 w 414"/>
                <a:gd name="T13" fmla="*/ 332 h 353"/>
                <a:gd name="T14" fmla="*/ 133 w 414"/>
                <a:gd name="T15" fmla="*/ 337 h 353"/>
                <a:gd name="T16" fmla="*/ 128 w 414"/>
                <a:gd name="T17" fmla="*/ 347 h 353"/>
                <a:gd name="T18" fmla="*/ 137 w 414"/>
                <a:gd name="T19" fmla="*/ 352 h 353"/>
                <a:gd name="T20" fmla="*/ 137 w 414"/>
                <a:gd name="T21" fmla="*/ 352 h 353"/>
                <a:gd name="T22" fmla="*/ 176 w 414"/>
                <a:gd name="T23" fmla="*/ 346 h 353"/>
                <a:gd name="T24" fmla="*/ 215 w 414"/>
                <a:gd name="T25" fmla="*/ 352 h 353"/>
                <a:gd name="T26" fmla="*/ 218 w 414"/>
                <a:gd name="T27" fmla="*/ 352 h 353"/>
                <a:gd name="T28" fmla="*/ 224 w 414"/>
                <a:gd name="T29" fmla="*/ 347 h 353"/>
                <a:gd name="T30" fmla="*/ 245 w 414"/>
                <a:gd name="T31" fmla="*/ 352 h 353"/>
                <a:gd name="T32" fmla="*/ 248 w 414"/>
                <a:gd name="T33" fmla="*/ 352 h 353"/>
                <a:gd name="T34" fmla="*/ 255 w 414"/>
                <a:gd name="T35" fmla="*/ 347 h 353"/>
                <a:gd name="T36" fmla="*/ 250 w 414"/>
                <a:gd name="T37" fmla="*/ 337 h 353"/>
                <a:gd name="T38" fmla="*/ 207 w 414"/>
                <a:gd name="T39" fmla="*/ 331 h 353"/>
                <a:gd name="T40" fmla="*/ 207 w 414"/>
                <a:gd name="T41" fmla="*/ 271 h 353"/>
                <a:gd name="T42" fmla="*/ 343 w 414"/>
                <a:gd name="T43" fmla="*/ 112 h 353"/>
                <a:gd name="T44" fmla="*/ 414 w 414"/>
                <a:gd name="T45" fmla="*/ 83 h 353"/>
                <a:gd name="T46" fmla="*/ 344 w 414"/>
                <a:gd name="T47" fmla="*/ 55 h 353"/>
                <a:gd name="T48" fmla="*/ 192 w 414"/>
                <a:gd name="T49" fmla="*/ 332 h 353"/>
                <a:gd name="T50" fmla="*/ 192 w 414"/>
                <a:gd name="T51" fmla="*/ 332 h 353"/>
                <a:gd name="T52" fmla="*/ 191 w 414"/>
                <a:gd name="T53" fmla="*/ 332 h 353"/>
                <a:gd name="T54" fmla="*/ 176 w 414"/>
                <a:gd name="T55" fmla="*/ 331 h 353"/>
                <a:gd name="T56" fmla="*/ 175 w 414"/>
                <a:gd name="T57" fmla="*/ 331 h 353"/>
                <a:gd name="T58" fmla="*/ 175 w 414"/>
                <a:gd name="T59" fmla="*/ 277 h 353"/>
                <a:gd name="T60" fmla="*/ 192 w 414"/>
                <a:gd name="T61" fmla="*/ 275 h 353"/>
                <a:gd name="T62" fmla="*/ 192 w 414"/>
                <a:gd name="T63" fmla="*/ 332 h 353"/>
                <a:gd name="T64" fmla="*/ 286 w 414"/>
                <a:gd name="T65" fmla="*/ 82 h 353"/>
                <a:gd name="T66" fmla="*/ 271 w 414"/>
                <a:gd name="T67" fmla="*/ 67 h 353"/>
                <a:gd name="T68" fmla="*/ 286 w 414"/>
                <a:gd name="T69" fmla="*/ 52 h 353"/>
                <a:gd name="T70" fmla="*/ 301 w 414"/>
                <a:gd name="T71" fmla="*/ 67 h 353"/>
                <a:gd name="T72" fmla="*/ 286 w 414"/>
                <a:gd name="T73" fmla="*/ 82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14" h="353">
                  <a:moveTo>
                    <a:pt x="344" y="55"/>
                  </a:moveTo>
                  <a:cubicBezTo>
                    <a:pt x="336" y="33"/>
                    <a:pt x="319" y="16"/>
                    <a:pt x="296" y="9"/>
                  </a:cubicBezTo>
                  <a:cubicBezTo>
                    <a:pt x="263" y="0"/>
                    <a:pt x="228" y="11"/>
                    <a:pt x="206" y="45"/>
                  </a:cubicBezTo>
                  <a:cubicBezTo>
                    <a:pt x="145" y="140"/>
                    <a:pt x="71" y="200"/>
                    <a:pt x="0" y="174"/>
                  </a:cubicBezTo>
                  <a:cubicBezTo>
                    <a:pt x="0" y="174"/>
                    <a:pt x="50" y="278"/>
                    <a:pt x="158" y="278"/>
                  </a:cubicBezTo>
                  <a:cubicBezTo>
                    <a:pt x="159" y="278"/>
                    <a:pt x="160" y="278"/>
                    <a:pt x="160" y="278"/>
                  </a:cubicBezTo>
                  <a:cubicBezTo>
                    <a:pt x="160" y="332"/>
                    <a:pt x="160" y="332"/>
                    <a:pt x="160" y="332"/>
                  </a:cubicBezTo>
                  <a:cubicBezTo>
                    <a:pt x="150" y="333"/>
                    <a:pt x="140" y="335"/>
                    <a:pt x="133" y="337"/>
                  </a:cubicBezTo>
                  <a:cubicBezTo>
                    <a:pt x="129" y="339"/>
                    <a:pt x="127" y="343"/>
                    <a:pt x="128" y="347"/>
                  </a:cubicBezTo>
                  <a:cubicBezTo>
                    <a:pt x="129" y="351"/>
                    <a:pt x="134" y="353"/>
                    <a:pt x="137" y="352"/>
                  </a:cubicBezTo>
                  <a:cubicBezTo>
                    <a:pt x="137" y="352"/>
                    <a:pt x="137" y="352"/>
                    <a:pt x="137" y="352"/>
                  </a:cubicBezTo>
                  <a:cubicBezTo>
                    <a:pt x="147" y="348"/>
                    <a:pt x="161" y="346"/>
                    <a:pt x="176" y="346"/>
                  </a:cubicBezTo>
                  <a:cubicBezTo>
                    <a:pt x="192" y="346"/>
                    <a:pt x="206" y="348"/>
                    <a:pt x="215" y="352"/>
                  </a:cubicBezTo>
                  <a:cubicBezTo>
                    <a:pt x="216" y="352"/>
                    <a:pt x="217" y="352"/>
                    <a:pt x="218" y="352"/>
                  </a:cubicBezTo>
                  <a:cubicBezTo>
                    <a:pt x="221" y="352"/>
                    <a:pt x="223" y="350"/>
                    <a:pt x="224" y="347"/>
                  </a:cubicBezTo>
                  <a:cubicBezTo>
                    <a:pt x="232" y="348"/>
                    <a:pt x="240" y="350"/>
                    <a:pt x="245" y="352"/>
                  </a:cubicBezTo>
                  <a:cubicBezTo>
                    <a:pt x="246" y="352"/>
                    <a:pt x="247" y="352"/>
                    <a:pt x="248" y="352"/>
                  </a:cubicBezTo>
                  <a:cubicBezTo>
                    <a:pt x="251" y="352"/>
                    <a:pt x="254" y="350"/>
                    <a:pt x="255" y="347"/>
                  </a:cubicBezTo>
                  <a:cubicBezTo>
                    <a:pt x="256" y="343"/>
                    <a:pt x="254" y="339"/>
                    <a:pt x="250" y="337"/>
                  </a:cubicBezTo>
                  <a:cubicBezTo>
                    <a:pt x="239" y="334"/>
                    <a:pt x="224" y="331"/>
                    <a:pt x="207" y="331"/>
                  </a:cubicBezTo>
                  <a:cubicBezTo>
                    <a:pt x="207" y="271"/>
                    <a:pt x="207" y="271"/>
                    <a:pt x="207" y="271"/>
                  </a:cubicBezTo>
                  <a:cubicBezTo>
                    <a:pt x="283" y="251"/>
                    <a:pt x="323" y="185"/>
                    <a:pt x="343" y="112"/>
                  </a:cubicBezTo>
                  <a:cubicBezTo>
                    <a:pt x="414" y="83"/>
                    <a:pt x="414" y="83"/>
                    <a:pt x="414" y="83"/>
                  </a:cubicBezTo>
                  <a:lnTo>
                    <a:pt x="344" y="55"/>
                  </a:lnTo>
                  <a:close/>
                  <a:moveTo>
                    <a:pt x="192" y="332"/>
                  </a:moveTo>
                  <a:cubicBezTo>
                    <a:pt x="192" y="332"/>
                    <a:pt x="192" y="332"/>
                    <a:pt x="192" y="332"/>
                  </a:cubicBezTo>
                  <a:cubicBezTo>
                    <a:pt x="192" y="332"/>
                    <a:pt x="192" y="332"/>
                    <a:pt x="191" y="332"/>
                  </a:cubicBezTo>
                  <a:cubicBezTo>
                    <a:pt x="187" y="331"/>
                    <a:pt x="181" y="331"/>
                    <a:pt x="176" y="331"/>
                  </a:cubicBezTo>
                  <a:cubicBezTo>
                    <a:pt x="176" y="331"/>
                    <a:pt x="176" y="331"/>
                    <a:pt x="175" y="331"/>
                  </a:cubicBezTo>
                  <a:cubicBezTo>
                    <a:pt x="175" y="277"/>
                    <a:pt x="175" y="277"/>
                    <a:pt x="175" y="277"/>
                  </a:cubicBezTo>
                  <a:cubicBezTo>
                    <a:pt x="181" y="276"/>
                    <a:pt x="187" y="276"/>
                    <a:pt x="192" y="275"/>
                  </a:cubicBezTo>
                  <a:lnTo>
                    <a:pt x="192" y="332"/>
                  </a:lnTo>
                  <a:close/>
                  <a:moveTo>
                    <a:pt x="286" y="82"/>
                  </a:moveTo>
                  <a:cubicBezTo>
                    <a:pt x="278" y="82"/>
                    <a:pt x="271" y="75"/>
                    <a:pt x="271" y="67"/>
                  </a:cubicBezTo>
                  <a:cubicBezTo>
                    <a:pt x="271" y="59"/>
                    <a:pt x="278" y="52"/>
                    <a:pt x="286" y="52"/>
                  </a:cubicBezTo>
                  <a:cubicBezTo>
                    <a:pt x="294" y="52"/>
                    <a:pt x="301" y="59"/>
                    <a:pt x="301" y="67"/>
                  </a:cubicBezTo>
                  <a:cubicBezTo>
                    <a:pt x="301" y="75"/>
                    <a:pt x="294" y="82"/>
                    <a:pt x="286" y="82"/>
                  </a:cubicBezTo>
                  <a:close/>
                </a:path>
              </a:pathLst>
            </a:custGeom>
            <a:solidFill>
              <a:schemeClr val="bg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2302" tIns="41151" rIns="82302" bIns="41151" numCol="1" rtlCol="0" anchor="ctr" anchorCtr="0" compatLnSpc="1">
              <a:prstTxWarp prst="textNoShape">
                <a:avLst/>
              </a:prstTxWarp>
            </a:bodyPr>
            <a:lstStyle/>
            <a:p>
              <a:pPr defTabSz="740740"/>
              <a:endParaRPr lang="en-US" spc="-122">
                <a:solidFill>
                  <a:schemeClr val="tx1">
                    <a:lumMod val="50000"/>
                  </a:schemeClr>
                </a:solidFill>
                <a:latin typeface="Segoe Light" pitchFamily="34" charset="0"/>
              </a:endParaRPr>
            </a:p>
          </p:txBody>
        </p:sp>
      </p:grpSp>
      <p:grpSp>
        <p:nvGrpSpPr>
          <p:cNvPr id="17" name="Group 16"/>
          <p:cNvGrpSpPr/>
          <p:nvPr/>
        </p:nvGrpSpPr>
        <p:grpSpPr>
          <a:xfrm>
            <a:off x="-1" y="2872740"/>
            <a:ext cx="11681814" cy="1645920"/>
            <a:chOff x="-1" y="2872740"/>
            <a:chExt cx="11681814" cy="1645920"/>
          </a:xfrm>
        </p:grpSpPr>
        <p:sp>
          <p:nvSpPr>
            <p:cNvPr id="5" name="Rectangle 4"/>
            <p:cNvSpPr/>
            <p:nvPr/>
          </p:nvSpPr>
          <p:spPr bwMode="auto">
            <a:xfrm>
              <a:off x="-1" y="2872740"/>
              <a:ext cx="3657600" cy="164592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0" name="Freeform 166"/>
            <p:cNvSpPr>
              <a:spLocks noEditPoints="1"/>
            </p:cNvSpPr>
            <p:nvPr/>
          </p:nvSpPr>
          <p:spPr bwMode="black">
            <a:xfrm>
              <a:off x="1307544" y="2996848"/>
              <a:ext cx="1434068" cy="1388936"/>
            </a:xfrm>
            <a:custGeom>
              <a:avLst/>
              <a:gdLst>
                <a:gd name="T0" fmla="*/ 511 w 538"/>
                <a:gd name="T1" fmla="*/ 164 h 521"/>
                <a:gd name="T2" fmla="*/ 509 w 538"/>
                <a:gd name="T3" fmla="*/ 31 h 521"/>
                <a:gd name="T4" fmla="*/ 322 w 538"/>
                <a:gd name="T5" fmla="*/ 47 h 521"/>
                <a:gd name="T6" fmla="*/ 312 w 538"/>
                <a:gd name="T7" fmla="*/ 46 h 521"/>
                <a:gd name="T8" fmla="*/ 160 w 538"/>
                <a:gd name="T9" fmla="*/ 104 h 521"/>
                <a:gd name="T10" fmla="*/ 89 w 538"/>
                <a:gd name="T11" fmla="*/ 222 h 521"/>
                <a:gd name="T12" fmla="*/ 192 w 538"/>
                <a:gd name="T13" fmla="*/ 132 h 521"/>
                <a:gd name="T14" fmla="*/ 206 w 538"/>
                <a:gd name="T15" fmla="*/ 125 h 521"/>
                <a:gd name="T16" fmla="*/ 176 w 538"/>
                <a:gd name="T17" fmla="*/ 153 h 521"/>
                <a:gd name="T18" fmla="*/ 50 w 538"/>
                <a:gd name="T19" fmla="*/ 488 h 521"/>
                <a:gd name="T20" fmla="*/ 213 w 538"/>
                <a:gd name="T21" fmla="*/ 475 h 521"/>
                <a:gd name="T22" fmla="*/ 312 w 538"/>
                <a:gd name="T23" fmla="*/ 496 h 521"/>
                <a:gd name="T24" fmla="*/ 441 w 538"/>
                <a:gd name="T25" fmla="*/ 458 h 521"/>
                <a:gd name="T26" fmla="*/ 526 w 538"/>
                <a:gd name="T27" fmla="*/ 348 h 521"/>
                <a:gd name="T28" fmla="*/ 403 w 538"/>
                <a:gd name="T29" fmla="*/ 348 h 521"/>
                <a:gd name="T30" fmla="*/ 313 w 538"/>
                <a:gd name="T31" fmla="*/ 399 h 521"/>
                <a:gd name="T32" fmla="*/ 215 w 538"/>
                <a:gd name="T33" fmla="*/ 304 h 521"/>
                <a:gd name="T34" fmla="*/ 215 w 538"/>
                <a:gd name="T35" fmla="*/ 302 h 521"/>
                <a:gd name="T36" fmla="*/ 214 w 538"/>
                <a:gd name="T37" fmla="*/ 299 h 521"/>
                <a:gd name="T38" fmla="*/ 217 w 538"/>
                <a:gd name="T39" fmla="*/ 299 h 521"/>
                <a:gd name="T40" fmla="*/ 535 w 538"/>
                <a:gd name="T41" fmla="*/ 299 h 521"/>
                <a:gd name="T42" fmla="*/ 535 w 538"/>
                <a:gd name="T43" fmla="*/ 294 h 521"/>
                <a:gd name="T44" fmla="*/ 537 w 538"/>
                <a:gd name="T45" fmla="*/ 270 h 521"/>
                <a:gd name="T46" fmla="*/ 511 w 538"/>
                <a:gd name="T47" fmla="*/ 164 h 521"/>
                <a:gd name="T48" fmla="*/ 85 w 538"/>
                <a:gd name="T49" fmla="*/ 479 h 521"/>
                <a:gd name="T50" fmla="*/ 98 w 538"/>
                <a:gd name="T51" fmla="*/ 346 h 521"/>
                <a:gd name="T52" fmla="*/ 166 w 538"/>
                <a:gd name="T53" fmla="*/ 446 h 521"/>
                <a:gd name="T54" fmla="*/ 197 w 538"/>
                <a:gd name="T55" fmla="*/ 467 h 521"/>
                <a:gd name="T56" fmla="*/ 85 w 538"/>
                <a:gd name="T57" fmla="*/ 479 h 521"/>
                <a:gd name="T58" fmla="*/ 204 w 538"/>
                <a:gd name="T59" fmla="*/ 471 h 521"/>
                <a:gd name="T60" fmla="*/ 205 w 538"/>
                <a:gd name="T61" fmla="*/ 472 h 521"/>
                <a:gd name="T62" fmla="*/ 204 w 538"/>
                <a:gd name="T63" fmla="*/ 471 h 521"/>
                <a:gd name="T64" fmla="*/ 409 w 538"/>
                <a:gd name="T65" fmla="*/ 239 h 521"/>
                <a:gd name="T66" fmla="*/ 217 w 538"/>
                <a:gd name="T67" fmla="*/ 239 h 521"/>
                <a:gd name="T68" fmla="*/ 215 w 538"/>
                <a:gd name="T69" fmla="*/ 239 h 521"/>
                <a:gd name="T70" fmla="*/ 215 w 538"/>
                <a:gd name="T71" fmla="*/ 237 h 521"/>
                <a:gd name="T72" fmla="*/ 316 w 538"/>
                <a:gd name="T73" fmla="*/ 146 h 521"/>
                <a:gd name="T74" fmla="*/ 411 w 538"/>
                <a:gd name="T75" fmla="*/ 237 h 521"/>
                <a:gd name="T76" fmla="*/ 411 w 538"/>
                <a:gd name="T77" fmla="*/ 239 h 521"/>
                <a:gd name="T78" fmla="*/ 409 w 538"/>
                <a:gd name="T79" fmla="*/ 239 h 521"/>
                <a:gd name="T80" fmla="*/ 468 w 538"/>
                <a:gd name="T81" fmla="*/ 108 h 521"/>
                <a:gd name="T82" fmla="*/ 392 w 538"/>
                <a:gd name="T83" fmla="*/ 61 h 521"/>
                <a:gd name="T84" fmla="*/ 507 w 538"/>
                <a:gd name="T85" fmla="*/ 57 h 521"/>
                <a:gd name="T86" fmla="*/ 504 w 538"/>
                <a:gd name="T87" fmla="*/ 152 h 521"/>
                <a:gd name="T88" fmla="*/ 504 w 538"/>
                <a:gd name="T89" fmla="*/ 152 h 521"/>
                <a:gd name="T90" fmla="*/ 468 w 538"/>
                <a:gd name="T91" fmla="*/ 108 h 521"/>
                <a:gd name="T92" fmla="*/ 508 w 538"/>
                <a:gd name="T93" fmla="*/ 158 h 521"/>
                <a:gd name="T94" fmla="*/ 508 w 538"/>
                <a:gd name="T95" fmla="*/ 158 h 521"/>
                <a:gd name="T96" fmla="*/ 508 w 538"/>
                <a:gd name="T97" fmla="*/ 158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38" h="521">
                  <a:moveTo>
                    <a:pt x="511" y="164"/>
                  </a:moveTo>
                  <a:cubicBezTo>
                    <a:pt x="536" y="107"/>
                    <a:pt x="538" y="60"/>
                    <a:pt x="509" y="31"/>
                  </a:cubicBezTo>
                  <a:cubicBezTo>
                    <a:pt x="478" y="0"/>
                    <a:pt x="402" y="9"/>
                    <a:pt x="322" y="47"/>
                  </a:cubicBezTo>
                  <a:cubicBezTo>
                    <a:pt x="319" y="47"/>
                    <a:pt x="315" y="46"/>
                    <a:pt x="312" y="46"/>
                  </a:cubicBezTo>
                  <a:cubicBezTo>
                    <a:pt x="256" y="46"/>
                    <a:pt x="201" y="67"/>
                    <a:pt x="160" y="104"/>
                  </a:cubicBezTo>
                  <a:cubicBezTo>
                    <a:pt x="125" y="135"/>
                    <a:pt x="100" y="176"/>
                    <a:pt x="89" y="222"/>
                  </a:cubicBezTo>
                  <a:cubicBezTo>
                    <a:pt x="97" y="212"/>
                    <a:pt x="142" y="160"/>
                    <a:pt x="192" y="132"/>
                  </a:cubicBezTo>
                  <a:cubicBezTo>
                    <a:pt x="193" y="132"/>
                    <a:pt x="205" y="125"/>
                    <a:pt x="206" y="125"/>
                  </a:cubicBezTo>
                  <a:cubicBezTo>
                    <a:pt x="206" y="125"/>
                    <a:pt x="181" y="148"/>
                    <a:pt x="176" y="153"/>
                  </a:cubicBezTo>
                  <a:cubicBezTo>
                    <a:pt x="65" y="265"/>
                    <a:pt x="0" y="437"/>
                    <a:pt x="50" y="488"/>
                  </a:cubicBezTo>
                  <a:cubicBezTo>
                    <a:pt x="83" y="521"/>
                    <a:pt x="143" y="513"/>
                    <a:pt x="213" y="475"/>
                  </a:cubicBezTo>
                  <a:cubicBezTo>
                    <a:pt x="243" y="489"/>
                    <a:pt x="276" y="496"/>
                    <a:pt x="312" y="496"/>
                  </a:cubicBezTo>
                  <a:cubicBezTo>
                    <a:pt x="359" y="496"/>
                    <a:pt x="404" y="483"/>
                    <a:pt x="441" y="458"/>
                  </a:cubicBezTo>
                  <a:cubicBezTo>
                    <a:pt x="480" y="433"/>
                    <a:pt x="509" y="394"/>
                    <a:pt x="526" y="348"/>
                  </a:cubicBezTo>
                  <a:cubicBezTo>
                    <a:pt x="403" y="348"/>
                    <a:pt x="403" y="348"/>
                    <a:pt x="403" y="348"/>
                  </a:cubicBezTo>
                  <a:cubicBezTo>
                    <a:pt x="388" y="378"/>
                    <a:pt x="351" y="399"/>
                    <a:pt x="313" y="399"/>
                  </a:cubicBezTo>
                  <a:cubicBezTo>
                    <a:pt x="260" y="399"/>
                    <a:pt x="215" y="355"/>
                    <a:pt x="215" y="304"/>
                  </a:cubicBezTo>
                  <a:cubicBezTo>
                    <a:pt x="215" y="302"/>
                    <a:pt x="215" y="302"/>
                    <a:pt x="215" y="302"/>
                  </a:cubicBezTo>
                  <a:cubicBezTo>
                    <a:pt x="214" y="299"/>
                    <a:pt x="214" y="299"/>
                    <a:pt x="214" y="299"/>
                  </a:cubicBezTo>
                  <a:cubicBezTo>
                    <a:pt x="217" y="299"/>
                    <a:pt x="217" y="299"/>
                    <a:pt x="217" y="299"/>
                  </a:cubicBezTo>
                  <a:cubicBezTo>
                    <a:pt x="535" y="299"/>
                    <a:pt x="535" y="299"/>
                    <a:pt x="535" y="299"/>
                  </a:cubicBezTo>
                  <a:cubicBezTo>
                    <a:pt x="535" y="298"/>
                    <a:pt x="535" y="296"/>
                    <a:pt x="535" y="294"/>
                  </a:cubicBezTo>
                  <a:cubicBezTo>
                    <a:pt x="536" y="286"/>
                    <a:pt x="537" y="277"/>
                    <a:pt x="537" y="270"/>
                  </a:cubicBezTo>
                  <a:cubicBezTo>
                    <a:pt x="537" y="232"/>
                    <a:pt x="528" y="196"/>
                    <a:pt x="511" y="164"/>
                  </a:cubicBezTo>
                  <a:close/>
                  <a:moveTo>
                    <a:pt x="85" y="479"/>
                  </a:moveTo>
                  <a:cubicBezTo>
                    <a:pt x="60" y="454"/>
                    <a:pt x="67" y="405"/>
                    <a:pt x="98" y="346"/>
                  </a:cubicBezTo>
                  <a:cubicBezTo>
                    <a:pt x="113" y="386"/>
                    <a:pt x="136" y="420"/>
                    <a:pt x="166" y="446"/>
                  </a:cubicBezTo>
                  <a:cubicBezTo>
                    <a:pt x="176" y="454"/>
                    <a:pt x="186" y="461"/>
                    <a:pt x="197" y="467"/>
                  </a:cubicBezTo>
                  <a:cubicBezTo>
                    <a:pt x="147" y="494"/>
                    <a:pt x="106" y="500"/>
                    <a:pt x="85" y="479"/>
                  </a:cubicBezTo>
                  <a:close/>
                  <a:moveTo>
                    <a:pt x="204" y="471"/>
                  </a:moveTo>
                  <a:cubicBezTo>
                    <a:pt x="204" y="471"/>
                    <a:pt x="205" y="471"/>
                    <a:pt x="205" y="472"/>
                  </a:cubicBezTo>
                  <a:cubicBezTo>
                    <a:pt x="205" y="471"/>
                    <a:pt x="204" y="471"/>
                    <a:pt x="204" y="471"/>
                  </a:cubicBezTo>
                  <a:close/>
                  <a:moveTo>
                    <a:pt x="409" y="239"/>
                  </a:moveTo>
                  <a:cubicBezTo>
                    <a:pt x="217" y="239"/>
                    <a:pt x="217" y="239"/>
                    <a:pt x="217" y="239"/>
                  </a:cubicBezTo>
                  <a:cubicBezTo>
                    <a:pt x="215" y="239"/>
                    <a:pt x="215" y="239"/>
                    <a:pt x="215" y="239"/>
                  </a:cubicBezTo>
                  <a:cubicBezTo>
                    <a:pt x="215" y="237"/>
                    <a:pt x="215" y="237"/>
                    <a:pt x="215" y="237"/>
                  </a:cubicBezTo>
                  <a:cubicBezTo>
                    <a:pt x="217" y="188"/>
                    <a:pt x="264" y="146"/>
                    <a:pt x="316" y="146"/>
                  </a:cubicBezTo>
                  <a:cubicBezTo>
                    <a:pt x="367" y="146"/>
                    <a:pt x="408" y="186"/>
                    <a:pt x="411" y="237"/>
                  </a:cubicBezTo>
                  <a:cubicBezTo>
                    <a:pt x="411" y="239"/>
                    <a:pt x="411" y="239"/>
                    <a:pt x="411" y="239"/>
                  </a:cubicBezTo>
                  <a:lnTo>
                    <a:pt x="409" y="239"/>
                  </a:lnTo>
                  <a:close/>
                  <a:moveTo>
                    <a:pt x="468" y="108"/>
                  </a:moveTo>
                  <a:cubicBezTo>
                    <a:pt x="446" y="87"/>
                    <a:pt x="420" y="72"/>
                    <a:pt x="392" y="61"/>
                  </a:cubicBezTo>
                  <a:cubicBezTo>
                    <a:pt x="443" y="38"/>
                    <a:pt x="485" y="35"/>
                    <a:pt x="507" y="57"/>
                  </a:cubicBezTo>
                  <a:cubicBezTo>
                    <a:pt x="525" y="75"/>
                    <a:pt x="523" y="109"/>
                    <a:pt x="504" y="152"/>
                  </a:cubicBezTo>
                  <a:cubicBezTo>
                    <a:pt x="504" y="152"/>
                    <a:pt x="504" y="152"/>
                    <a:pt x="504" y="152"/>
                  </a:cubicBezTo>
                  <a:cubicBezTo>
                    <a:pt x="494" y="136"/>
                    <a:pt x="482" y="121"/>
                    <a:pt x="468" y="108"/>
                  </a:cubicBezTo>
                  <a:close/>
                  <a:moveTo>
                    <a:pt x="508" y="158"/>
                  </a:moveTo>
                  <a:cubicBezTo>
                    <a:pt x="508" y="158"/>
                    <a:pt x="508" y="158"/>
                    <a:pt x="508" y="158"/>
                  </a:cubicBezTo>
                  <a:cubicBezTo>
                    <a:pt x="508" y="158"/>
                    <a:pt x="508" y="158"/>
                    <a:pt x="508" y="15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Rectangle 10"/>
            <p:cNvSpPr/>
            <p:nvPr/>
          </p:nvSpPr>
          <p:spPr>
            <a:xfrm>
              <a:off x="3643911" y="2872740"/>
              <a:ext cx="8024214" cy="1645919"/>
            </a:xfrm>
            <a:prstGeom prst="rect">
              <a:avLst/>
            </a:prstGeom>
          </p:spPr>
          <p:txBody>
            <a:bodyPr wrap="square" lIns="274320" anchor="ctr">
              <a:noAutofit/>
            </a:bodyPr>
            <a:lstStyle/>
            <a:p>
              <a:pPr marL="3175" lvl="0" defTabSz="914363">
                <a:lnSpc>
                  <a:spcPct val="90000"/>
                </a:lnSpc>
                <a:spcBef>
                  <a:spcPts val="600"/>
                </a:spcBef>
                <a:buSzPct val="80000"/>
              </a:pPr>
              <a:r>
                <a:rPr lang="en-US" sz="2600" spc="-100" dirty="0">
                  <a:solidFill>
                    <a:srgbClr val="00AEEF">
                      <a:alpha val="99000"/>
                    </a:srgbClr>
                  </a:solidFill>
                  <a:latin typeface="Segoe UI Light" pitchFamily="34" charset="0"/>
                </a:rPr>
                <a:t>Website: </a:t>
              </a:r>
              <a:r>
                <a:rPr lang="en-US" sz="2600" spc="-100" dirty="0">
                  <a:gradFill>
                    <a:gsLst>
                      <a:gs pos="0">
                        <a:srgbClr val="595959"/>
                      </a:gs>
                      <a:gs pos="86000">
                        <a:srgbClr val="595959"/>
                      </a:gs>
                    </a:gsLst>
                    <a:lin ang="5400000" scaled="0"/>
                  </a:gradFill>
                  <a:latin typeface="Segoe UI Light" pitchFamily="34" charset="0"/>
                </a:rPr>
                <a:t/>
              </a:r>
              <a:br>
                <a:rPr lang="en-US" sz="2600" spc="-100" dirty="0">
                  <a:gradFill>
                    <a:gsLst>
                      <a:gs pos="0">
                        <a:srgbClr val="595959"/>
                      </a:gs>
                      <a:gs pos="86000">
                        <a:srgbClr val="595959"/>
                      </a:gs>
                    </a:gsLst>
                    <a:lin ang="5400000" scaled="0"/>
                  </a:gradFill>
                  <a:latin typeface="Segoe UI Light" pitchFamily="34" charset="0"/>
                </a:rPr>
              </a:br>
              <a:r>
                <a:rPr lang="en-US" sz="2600" spc="-100" dirty="0">
                  <a:gradFill>
                    <a:gsLst>
                      <a:gs pos="0">
                        <a:srgbClr val="595959"/>
                      </a:gs>
                      <a:gs pos="86000">
                        <a:srgbClr val="595959"/>
                      </a:gs>
                    </a:gsLst>
                    <a:lin ang="5400000" scaled="0"/>
                  </a:gradFill>
                  <a:latin typeface="Segoe UI Light" pitchFamily="34" charset="0"/>
                </a:rPr>
                <a:t>http://www.devcamps.ms/web</a:t>
              </a:r>
            </a:p>
          </p:txBody>
        </p:sp>
        <p:pic>
          <p:nvPicPr>
            <p:cNvPr id="13"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9361067" y="2872740"/>
              <a:ext cx="2320746" cy="16459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18" name="Group 17"/>
          <p:cNvGrpSpPr/>
          <p:nvPr/>
        </p:nvGrpSpPr>
        <p:grpSpPr>
          <a:xfrm>
            <a:off x="-1" y="4604068"/>
            <a:ext cx="11681814" cy="1645920"/>
            <a:chOff x="-1" y="4604068"/>
            <a:chExt cx="11681814" cy="1645920"/>
          </a:xfrm>
        </p:grpSpPr>
        <p:sp>
          <p:nvSpPr>
            <p:cNvPr id="6" name="Rectangle 5"/>
            <p:cNvSpPr/>
            <p:nvPr/>
          </p:nvSpPr>
          <p:spPr bwMode="auto">
            <a:xfrm>
              <a:off x="-1" y="4604068"/>
              <a:ext cx="3657600" cy="164592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2" name="Rectangle 11"/>
            <p:cNvSpPr/>
            <p:nvPr/>
          </p:nvSpPr>
          <p:spPr>
            <a:xfrm>
              <a:off x="3657599" y="4604068"/>
              <a:ext cx="8024214" cy="1645919"/>
            </a:xfrm>
            <a:prstGeom prst="rect">
              <a:avLst/>
            </a:prstGeom>
          </p:spPr>
          <p:txBody>
            <a:bodyPr wrap="square" lIns="274320" anchor="ctr">
              <a:noAutofit/>
            </a:bodyPr>
            <a:lstStyle/>
            <a:p>
              <a:pPr marL="3175" lvl="0" defTabSz="914363">
                <a:lnSpc>
                  <a:spcPct val="90000"/>
                </a:lnSpc>
                <a:spcBef>
                  <a:spcPts val="600"/>
                </a:spcBef>
                <a:buSzPct val="80000"/>
              </a:pPr>
              <a:r>
                <a:rPr lang="en-US" sz="2600" spc="-100" dirty="0">
                  <a:solidFill>
                    <a:srgbClr val="00AEEF">
                      <a:alpha val="99000"/>
                    </a:srgbClr>
                  </a:solidFill>
                  <a:latin typeface="Segoe UI Light" pitchFamily="34" charset="0"/>
                </a:rPr>
                <a:t>What are web camps?</a:t>
              </a:r>
            </a:p>
            <a:p>
              <a:pPr marL="3175" lvl="0" defTabSz="914363">
                <a:lnSpc>
                  <a:spcPct val="90000"/>
                </a:lnSpc>
                <a:spcBef>
                  <a:spcPts val="600"/>
                </a:spcBef>
                <a:buSzPct val="80000"/>
              </a:pPr>
              <a:r>
                <a:rPr lang="en-US" sz="2000" spc="-100" dirty="0">
                  <a:gradFill>
                    <a:gsLst>
                      <a:gs pos="0">
                        <a:srgbClr val="595959"/>
                      </a:gs>
                      <a:gs pos="86000">
                        <a:srgbClr val="595959"/>
                      </a:gs>
                    </a:gsLst>
                    <a:lin ang="5400000" scaled="0"/>
                  </a:gradFill>
                  <a:latin typeface="Segoe UI Light" pitchFamily="34" charset="0"/>
                </a:rPr>
                <a:t>Web Developer Camps are free, fun, no-fluff events for developers, </a:t>
              </a:r>
              <a:r>
                <a:rPr lang="en-US" sz="2000" spc="-100" dirty="0" smtClean="0">
                  <a:gradFill>
                    <a:gsLst>
                      <a:gs pos="0">
                        <a:srgbClr val="595959"/>
                      </a:gs>
                      <a:gs pos="86000">
                        <a:srgbClr val="595959"/>
                      </a:gs>
                    </a:gsLst>
                    <a:lin ang="5400000" scaled="0"/>
                  </a:gradFill>
                  <a:latin typeface="Segoe UI Light" pitchFamily="34" charset="0"/>
                </a:rPr>
                <a:t/>
              </a:r>
              <a:br>
                <a:rPr lang="en-US" sz="2000" spc="-100" dirty="0" smtClean="0">
                  <a:gradFill>
                    <a:gsLst>
                      <a:gs pos="0">
                        <a:srgbClr val="595959"/>
                      </a:gs>
                      <a:gs pos="86000">
                        <a:srgbClr val="595959"/>
                      </a:gs>
                    </a:gsLst>
                    <a:lin ang="5400000" scaled="0"/>
                  </a:gradFill>
                  <a:latin typeface="Segoe UI Light" pitchFamily="34" charset="0"/>
                </a:rPr>
              </a:br>
              <a:r>
                <a:rPr lang="en-US" sz="2000" spc="-100" dirty="0" smtClean="0">
                  <a:gradFill>
                    <a:gsLst>
                      <a:gs pos="0">
                        <a:srgbClr val="595959"/>
                      </a:gs>
                      <a:gs pos="86000">
                        <a:srgbClr val="595959"/>
                      </a:gs>
                    </a:gsLst>
                    <a:lin ang="5400000" scaled="0"/>
                  </a:gradFill>
                  <a:latin typeface="Segoe UI Light" pitchFamily="34" charset="0"/>
                </a:rPr>
                <a:t>by </a:t>
              </a:r>
              <a:r>
                <a:rPr lang="en-US" sz="2000" spc="-100" dirty="0">
                  <a:gradFill>
                    <a:gsLst>
                      <a:gs pos="0">
                        <a:srgbClr val="595959"/>
                      </a:gs>
                      <a:gs pos="86000">
                        <a:srgbClr val="595959"/>
                      </a:gs>
                    </a:gsLst>
                    <a:lin ang="5400000" scaled="0"/>
                  </a:gradFill>
                  <a:latin typeface="Segoe UI Light" pitchFamily="34" charset="0"/>
                </a:rPr>
                <a:t>developers. You learn from experts in a low-key, interactive way </a:t>
              </a:r>
              <a:r>
                <a:rPr lang="en-US" sz="2000" spc="-100" dirty="0" smtClean="0">
                  <a:gradFill>
                    <a:gsLst>
                      <a:gs pos="0">
                        <a:srgbClr val="595959"/>
                      </a:gs>
                      <a:gs pos="86000">
                        <a:srgbClr val="595959"/>
                      </a:gs>
                    </a:gsLst>
                    <a:lin ang="5400000" scaled="0"/>
                  </a:gradFill>
                  <a:latin typeface="Segoe UI Light" pitchFamily="34" charset="0"/>
                </a:rPr>
                <a:t/>
              </a:r>
              <a:br>
                <a:rPr lang="en-US" sz="2000" spc="-100" dirty="0" smtClean="0">
                  <a:gradFill>
                    <a:gsLst>
                      <a:gs pos="0">
                        <a:srgbClr val="595959"/>
                      </a:gs>
                      <a:gs pos="86000">
                        <a:srgbClr val="595959"/>
                      </a:gs>
                    </a:gsLst>
                    <a:lin ang="5400000" scaled="0"/>
                  </a:gradFill>
                  <a:latin typeface="Segoe UI Light" pitchFamily="34" charset="0"/>
                </a:rPr>
              </a:br>
              <a:r>
                <a:rPr lang="en-US" sz="2000" spc="-100" dirty="0" smtClean="0">
                  <a:gradFill>
                    <a:gsLst>
                      <a:gs pos="0">
                        <a:srgbClr val="595959"/>
                      </a:gs>
                      <a:gs pos="86000">
                        <a:srgbClr val="595959"/>
                      </a:gs>
                    </a:gsLst>
                    <a:lin ang="5400000" scaled="0"/>
                  </a:gradFill>
                  <a:latin typeface="Segoe UI Light" pitchFamily="34" charset="0"/>
                </a:rPr>
                <a:t>and </a:t>
              </a:r>
              <a:r>
                <a:rPr lang="en-US" sz="2000" spc="-100" dirty="0">
                  <a:gradFill>
                    <a:gsLst>
                      <a:gs pos="0">
                        <a:srgbClr val="595959"/>
                      </a:gs>
                      <a:gs pos="86000">
                        <a:srgbClr val="595959"/>
                      </a:gs>
                    </a:gsLst>
                    <a:lin ang="5400000" scaled="0"/>
                  </a:gradFill>
                  <a:latin typeface="Segoe UI Light" pitchFamily="34" charset="0"/>
                </a:rPr>
                <a:t>then get hands-on time to apply what you’ve learned.</a:t>
              </a:r>
            </a:p>
          </p:txBody>
        </p:sp>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3201" y="5161048"/>
              <a:ext cx="2491812" cy="531960"/>
            </a:xfrm>
            <a:prstGeom prst="rect">
              <a:avLst/>
            </a:prstGeom>
          </p:spPr>
        </p:pic>
      </p:grpSp>
    </p:spTree>
    <p:extLst>
      <p:ext uri="{BB962C8B-B14F-4D97-AF65-F5344CB8AC3E}">
        <p14:creationId xmlns:p14="http://schemas.microsoft.com/office/powerpoint/2010/main" val="5343375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1000"/>
                                        <p:tgtEl>
                                          <p:spTgt spid="17"/>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r>
              <a:rPr lang="en-US" dirty="0" smtClean="0"/>
              <a:t>Razor</a:t>
            </a:r>
            <a:endParaRPr lang="en-US" dirty="0"/>
          </a:p>
        </p:txBody>
      </p:sp>
    </p:spTree>
    <p:extLst>
      <p:ext uri="{BB962C8B-B14F-4D97-AF65-F5344CB8AC3E}">
        <p14:creationId xmlns:p14="http://schemas.microsoft.com/office/powerpoint/2010/main" val="1201416295"/>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mtClean="0"/>
              <a:t>Introducing Razor</a:t>
            </a:r>
            <a:endParaRPr lang="en-US" dirty="0"/>
          </a:p>
        </p:txBody>
      </p:sp>
      <p:sp>
        <p:nvSpPr>
          <p:cNvPr id="5" name="Content Placeholder 4"/>
          <p:cNvSpPr>
            <a:spLocks noGrp="1"/>
          </p:cNvSpPr>
          <p:nvPr>
            <p:ph type="body" sz="quarter" idx="10"/>
          </p:nvPr>
        </p:nvSpPr>
        <p:spPr/>
        <p:txBody>
          <a:bodyPr/>
          <a:lstStyle/>
          <a:p>
            <a:r>
              <a:rPr lang="en-US" dirty="0" smtClean="0"/>
              <a:t>The easiest way to code websites</a:t>
            </a:r>
          </a:p>
          <a:p>
            <a:r>
              <a:rPr lang="en-US" dirty="0" smtClean="0"/>
              <a:t>Easy to mix HTML and Code</a:t>
            </a:r>
          </a:p>
          <a:p>
            <a:r>
              <a:rPr lang="en-US" dirty="0" smtClean="0"/>
              <a:t>Lots of useful Helpers</a:t>
            </a:r>
            <a:endParaRPr lang="en-US" dirty="0"/>
          </a:p>
        </p:txBody>
      </p:sp>
      <p:sp>
        <p:nvSpPr>
          <p:cNvPr id="6" name="Rectangle 5"/>
          <p:cNvSpPr/>
          <p:nvPr/>
        </p:nvSpPr>
        <p:spPr bwMode="auto">
          <a:xfrm rot="5400000">
            <a:off x="4792422" y="-1146416"/>
            <a:ext cx="2603981" cy="12188827"/>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7" name="TextBox 6"/>
          <p:cNvSpPr txBox="1"/>
          <p:nvPr/>
        </p:nvSpPr>
        <p:spPr>
          <a:xfrm>
            <a:off x="-2" y="3646007"/>
            <a:ext cx="12188827" cy="2675091"/>
          </a:xfrm>
          <a:prstGeom prst="rect">
            <a:avLst/>
          </a:prstGeom>
          <a:noFill/>
        </p:spPr>
        <p:txBody>
          <a:bodyPr wrap="square" lIns="0" tIns="0" rIns="0" bIns="0" rtlCol="0">
            <a:spAutoFit/>
          </a:bodyPr>
          <a:lstStyle/>
          <a:p>
            <a:pPr>
              <a:lnSpc>
                <a:spcPct val="80000"/>
              </a:lnSpc>
              <a:spcBef>
                <a:spcPct val="20000"/>
              </a:spcBef>
              <a:buSzPct val="80000"/>
            </a:pPr>
            <a:r>
              <a:rPr lang="en-US" sz="7200" dirty="0" smtClean="0">
                <a:solidFill>
                  <a:schemeClr val="bg1">
                    <a:alpha val="99000"/>
                  </a:schemeClr>
                </a:solidFill>
                <a:latin typeface="Consolas" pitchFamily="49" charset="0"/>
                <a:cs typeface="Consolas" pitchFamily="49" charset="0"/>
              </a:rPr>
              <a:t>010101000101001010010101000100101000100010001000100010110101001010100101</a:t>
            </a:r>
            <a:endParaRPr lang="en-US" sz="7200" dirty="0">
              <a:solidFill>
                <a:schemeClr val="bg1">
                  <a:alpha val="99000"/>
                </a:schemeClr>
              </a:solidFill>
              <a:latin typeface="Consolas" pitchFamily="49" charset="0"/>
              <a:cs typeface="Consolas" pitchFamily="49" charset="0"/>
            </a:endParaRPr>
          </a:p>
        </p:txBody>
      </p:sp>
    </p:spTree>
    <p:extLst>
      <p:ext uri="{BB962C8B-B14F-4D97-AF65-F5344CB8AC3E}">
        <p14:creationId xmlns:p14="http://schemas.microsoft.com/office/powerpoint/2010/main" val="19953139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bwMode="auto">
          <a:xfrm>
            <a:off x="-2" y="4834296"/>
            <a:ext cx="12188825" cy="1399705"/>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0" name="Rectangle 19"/>
          <p:cNvSpPr/>
          <p:nvPr/>
        </p:nvSpPr>
        <p:spPr bwMode="auto">
          <a:xfrm>
            <a:off x="-1" y="3049429"/>
            <a:ext cx="12188825" cy="1615149"/>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1" name="Rectangle 20"/>
          <p:cNvSpPr/>
          <p:nvPr/>
        </p:nvSpPr>
        <p:spPr bwMode="auto">
          <a:xfrm>
            <a:off x="0" y="1695450"/>
            <a:ext cx="12188825" cy="1169551"/>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3" name="Title 2"/>
          <p:cNvSpPr>
            <a:spLocks noGrp="1"/>
          </p:cNvSpPr>
          <p:nvPr>
            <p:ph type="title"/>
          </p:nvPr>
        </p:nvSpPr>
        <p:spPr/>
        <p:txBody>
          <a:bodyPr/>
          <a:lstStyle/>
          <a:p>
            <a:r>
              <a:rPr lang="en-US" smtClean="0"/>
              <a:t>Razor is a Cut Above the Rest</a:t>
            </a:r>
            <a:endParaRPr lang="en-US" dirty="0"/>
          </a:p>
        </p:txBody>
      </p:sp>
      <p:sp>
        <p:nvSpPr>
          <p:cNvPr id="5" name="TextBox 4"/>
          <p:cNvSpPr txBox="1"/>
          <p:nvPr/>
        </p:nvSpPr>
        <p:spPr>
          <a:xfrm>
            <a:off x="5130026" y="1695450"/>
            <a:ext cx="3961341" cy="1169551"/>
          </a:xfrm>
          <a:prstGeom prst="rect">
            <a:avLst/>
          </a:prstGeom>
          <a:solidFill>
            <a:schemeClr val="accent6"/>
          </a:solidFill>
          <a:ln>
            <a:noFill/>
          </a:ln>
          <a:effectLst/>
        </p:spPr>
        <p:style>
          <a:lnRef idx="3">
            <a:schemeClr val="lt1"/>
          </a:lnRef>
          <a:fillRef idx="1">
            <a:schemeClr val="accent3"/>
          </a:fillRef>
          <a:effectRef idx="1">
            <a:schemeClr val="accent3"/>
          </a:effectRef>
          <a:fontRef idx="minor">
            <a:schemeClr val="lt1"/>
          </a:fontRef>
        </p:style>
        <p:txBody>
          <a:bodyPr wrap="none" rtlCol="0">
            <a:spAutoFit/>
          </a:bodyPr>
          <a:lstStyle/>
          <a:p>
            <a:r>
              <a:rPr lang="en-US" sz="1400" dirty="0" smtClean="0">
                <a:solidFill>
                  <a:schemeClr val="lt1">
                    <a:alpha val="99000"/>
                  </a:schemeClr>
                </a:solidFill>
                <a:latin typeface="Consolas" pitchFamily="49" charset="0"/>
                <a:cs typeface="Consolas" pitchFamily="49" charset="0"/>
              </a:rPr>
              <a:t>&lt;</a:t>
            </a:r>
            <a:r>
              <a:rPr lang="en-US" sz="1400" dirty="0" err="1" smtClean="0">
                <a:solidFill>
                  <a:schemeClr val="lt1">
                    <a:alpha val="99000"/>
                  </a:schemeClr>
                </a:solidFill>
                <a:latin typeface="Consolas" pitchFamily="49" charset="0"/>
                <a:cs typeface="Consolas" pitchFamily="49" charset="0"/>
              </a:rPr>
              <a:t>ul</a:t>
            </a:r>
            <a:r>
              <a:rPr lang="en-US" sz="1400" dirty="0" smtClean="0">
                <a:solidFill>
                  <a:schemeClr val="lt1">
                    <a:alpha val="99000"/>
                  </a:schemeClr>
                </a:solidFill>
                <a:latin typeface="Consolas" pitchFamily="49" charset="0"/>
                <a:cs typeface="Consolas" pitchFamily="49" charset="0"/>
              </a:rPr>
              <a:t>&gt;</a:t>
            </a:r>
          </a:p>
          <a:p>
            <a:r>
              <a:rPr lang="en-US" sz="1400" dirty="0" smtClean="0">
                <a:latin typeface="Consolas" pitchFamily="49" charset="0"/>
                <a:cs typeface="Consolas" pitchFamily="49" charset="0"/>
              </a:rPr>
              <a:t>  </a:t>
            </a:r>
            <a:r>
              <a:rPr lang="en-US" sz="1400" b="1" dirty="0">
                <a:solidFill>
                  <a:schemeClr val="accent1">
                    <a:lumMod val="60000"/>
                    <a:lumOff val="40000"/>
                  </a:schemeClr>
                </a:solidFill>
                <a:latin typeface="Consolas" pitchFamily="49" charset="0"/>
                <a:cs typeface="Consolas" pitchFamily="49" charset="0"/>
              </a:rPr>
              <a:t>&lt;%</a:t>
            </a:r>
            <a:r>
              <a:rPr lang="en-US" sz="1400" dirty="0" smtClean="0">
                <a:latin typeface="Consolas" pitchFamily="49" charset="0"/>
                <a:cs typeface="Consolas" pitchFamily="49" charset="0"/>
              </a:rPr>
              <a:t> </a:t>
            </a:r>
            <a:r>
              <a:rPr lang="en-US" sz="1400" dirty="0" smtClean="0">
                <a:solidFill>
                  <a:schemeClr val="lt1">
                    <a:alpha val="99000"/>
                  </a:schemeClr>
                </a:solidFill>
                <a:latin typeface="Consolas" pitchFamily="49" charset="0"/>
                <a:cs typeface="Consolas" pitchFamily="49" charset="0"/>
              </a:rPr>
              <a:t>for (</a:t>
            </a:r>
            <a:r>
              <a:rPr lang="en-US" sz="1400" dirty="0" err="1" smtClean="0">
                <a:solidFill>
                  <a:schemeClr val="lt1">
                    <a:alpha val="99000"/>
                  </a:schemeClr>
                </a:solidFill>
                <a:latin typeface="Consolas" pitchFamily="49" charset="0"/>
                <a:cs typeface="Consolas" pitchFamily="49" charset="0"/>
              </a:rPr>
              <a:t>int</a:t>
            </a:r>
            <a:r>
              <a:rPr lang="en-US" sz="1400" dirty="0" smtClean="0">
                <a:solidFill>
                  <a:schemeClr val="lt1">
                    <a:alpha val="99000"/>
                  </a:schemeClr>
                </a:solidFill>
                <a:latin typeface="Consolas" pitchFamily="49" charset="0"/>
                <a:cs typeface="Consolas" pitchFamily="49" charset="0"/>
              </a:rPr>
              <a:t> i = 0; i &lt; 10; i++) { </a:t>
            </a:r>
            <a:r>
              <a:rPr lang="en-US" sz="1400" b="1" dirty="0">
                <a:solidFill>
                  <a:schemeClr val="lt1">
                    <a:alpha val="99000"/>
                  </a:schemeClr>
                </a:solidFill>
                <a:latin typeface="Consolas" pitchFamily="49" charset="0"/>
                <a:cs typeface="Consolas" pitchFamily="49" charset="0"/>
              </a:rPr>
              <a:t>%&gt;</a:t>
            </a:r>
          </a:p>
          <a:p>
            <a:r>
              <a:rPr lang="en-US" sz="1400" dirty="0" smtClean="0">
                <a:solidFill>
                  <a:schemeClr val="lt1">
                    <a:alpha val="99000"/>
                  </a:schemeClr>
                </a:solidFill>
                <a:latin typeface="Consolas" pitchFamily="49" charset="0"/>
                <a:cs typeface="Consolas" pitchFamily="49" charset="0"/>
              </a:rPr>
              <a:t>    &lt;li&gt;</a:t>
            </a:r>
            <a:r>
              <a:rPr lang="en-US" sz="1400" b="1" dirty="0">
                <a:solidFill>
                  <a:schemeClr val="accent1">
                    <a:lumMod val="60000"/>
                    <a:lumOff val="40000"/>
                  </a:schemeClr>
                </a:solidFill>
                <a:latin typeface="Consolas" pitchFamily="49" charset="0"/>
                <a:cs typeface="Consolas" pitchFamily="49" charset="0"/>
              </a:rPr>
              <a:t>&lt;%</a:t>
            </a:r>
            <a:r>
              <a:rPr lang="en-US" sz="1400" dirty="0" smtClean="0">
                <a:latin typeface="Consolas" pitchFamily="49" charset="0"/>
                <a:cs typeface="Consolas" pitchFamily="49" charset="0"/>
              </a:rPr>
              <a:t> </a:t>
            </a:r>
            <a:r>
              <a:rPr lang="en-US" sz="1400" dirty="0" smtClean="0">
                <a:solidFill>
                  <a:schemeClr val="lt1">
                    <a:alpha val="99000"/>
                  </a:schemeClr>
                </a:solidFill>
                <a:latin typeface="Consolas" pitchFamily="49" charset="0"/>
                <a:cs typeface="Consolas" pitchFamily="49" charset="0"/>
              </a:rPr>
              <a:t>=i</a:t>
            </a:r>
            <a:r>
              <a:rPr lang="en-US" sz="1400" dirty="0" smtClean="0">
                <a:latin typeface="Consolas" pitchFamily="49" charset="0"/>
                <a:cs typeface="Consolas" pitchFamily="49" charset="0"/>
              </a:rPr>
              <a:t> </a:t>
            </a:r>
            <a:r>
              <a:rPr lang="en-US" sz="1400" b="1" dirty="0" smtClean="0">
                <a:solidFill>
                  <a:schemeClr val="accent1">
                    <a:lumMod val="60000"/>
                    <a:lumOff val="40000"/>
                  </a:schemeClr>
                </a:solidFill>
                <a:latin typeface="Consolas" pitchFamily="49" charset="0"/>
                <a:cs typeface="Consolas" pitchFamily="49" charset="0"/>
              </a:rPr>
              <a:t>%&gt;</a:t>
            </a:r>
            <a:r>
              <a:rPr lang="en-US" sz="1400" dirty="0" smtClean="0">
                <a:solidFill>
                  <a:schemeClr val="lt1">
                    <a:alpha val="99000"/>
                  </a:schemeClr>
                </a:solidFill>
                <a:latin typeface="Consolas" pitchFamily="49" charset="0"/>
                <a:cs typeface="Consolas" pitchFamily="49" charset="0"/>
              </a:rPr>
              <a:t>&lt;/li&gt;</a:t>
            </a:r>
          </a:p>
          <a:p>
            <a:r>
              <a:rPr lang="en-US" sz="1400" dirty="0" smtClean="0">
                <a:latin typeface="Consolas" pitchFamily="49" charset="0"/>
                <a:cs typeface="Consolas" pitchFamily="49" charset="0"/>
              </a:rPr>
              <a:t>  </a:t>
            </a:r>
            <a:r>
              <a:rPr lang="en-US" sz="1400" b="1" dirty="0">
                <a:solidFill>
                  <a:schemeClr val="accent1">
                    <a:lumMod val="60000"/>
                    <a:lumOff val="40000"/>
                  </a:schemeClr>
                </a:solidFill>
                <a:latin typeface="Consolas" pitchFamily="49" charset="0"/>
                <a:cs typeface="Consolas" pitchFamily="49" charset="0"/>
              </a:rPr>
              <a:t>&lt;%</a:t>
            </a:r>
            <a:r>
              <a:rPr lang="en-US" sz="1400" dirty="0" smtClean="0">
                <a:latin typeface="Consolas" pitchFamily="49" charset="0"/>
                <a:cs typeface="Consolas" pitchFamily="49" charset="0"/>
              </a:rPr>
              <a:t> </a:t>
            </a:r>
            <a:r>
              <a:rPr lang="en-US" sz="1400" dirty="0" smtClean="0">
                <a:solidFill>
                  <a:schemeClr val="lt1">
                    <a:alpha val="99000"/>
                  </a:schemeClr>
                </a:solidFill>
                <a:latin typeface="Consolas" pitchFamily="49" charset="0"/>
                <a:cs typeface="Consolas" pitchFamily="49" charset="0"/>
              </a:rPr>
              <a:t>}</a:t>
            </a:r>
            <a:r>
              <a:rPr lang="en-US" sz="1400" dirty="0" smtClean="0">
                <a:latin typeface="Consolas" pitchFamily="49" charset="0"/>
                <a:cs typeface="Consolas" pitchFamily="49" charset="0"/>
              </a:rPr>
              <a:t> </a:t>
            </a:r>
            <a:r>
              <a:rPr lang="en-US" sz="1400" b="1" dirty="0">
                <a:solidFill>
                  <a:schemeClr val="accent1">
                    <a:lumMod val="60000"/>
                    <a:lumOff val="40000"/>
                  </a:schemeClr>
                </a:solidFill>
                <a:latin typeface="Consolas" pitchFamily="49" charset="0"/>
                <a:cs typeface="Consolas" pitchFamily="49" charset="0"/>
              </a:rPr>
              <a:t>%&gt;</a:t>
            </a:r>
          </a:p>
          <a:p>
            <a:r>
              <a:rPr lang="en-US" sz="1400" dirty="0" smtClean="0">
                <a:solidFill>
                  <a:schemeClr val="lt1">
                    <a:alpha val="99000"/>
                  </a:schemeClr>
                </a:solidFill>
                <a:latin typeface="Consolas" pitchFamily="49" charset="0"/>
                <a:cs typeface="Consolas" pitchFamily="49" charset="0"/>
              </a:rPr>
              <a:t>&lt;/</a:t>
            </a:r>
            <a:r>
              <a:rPr lang="en-US" sz="1400" dirty="0" err="1" smtClean="0">
                <a:solidFill>
                  <a:schemeClr val="lt1">
                    <a:alpha val="99000"/>
                  </a:schemeClr>
                </a:solidFill>
                <a:latin typeface="Consolas" pitchFamily="49" charset="0"/>
                <a:cs typeface="Consolas" pitchFamily="49" charset="0"/>
              </a:rPr>
              <a:t>ul</a:t>
            </a:r>
            <a:r>
              <a:rPr lang="en-US" sz="1400" dirty="0" smtClean="0">
                <a:solidFill>
                  <a:schemeClr val="lt1">
                    <a:alpha val="99000"/>
                  </a:schemeClr>
                </a:solidFill>
                <a:latin typeface="Consolas" pitchFamily="49" charset="0"/>
                <a:cs typeface="Consolas" pitchFamily="49" charset="0"/>
              </a:rPr>
              <a:t>&gt;</a:t>
            </a:r>
          </a:p>
        </p:txBody>
      </p:sp>
      <p:sp>
        <p:nvSpPr>
          <p:cNvPr id="7" name="TextBox 6"/>
          <p:cNvSpPr txBox="1"/>
          <p:nvPr/>
        </p:nvSpPr>
        <p:spPr>
          <a:xfrm>
            <a:off x="5127342" y="4834295"/>
            <a:ext cx="5686400" cy="1169551"/>
          </a:xfrm>
          <a:prstGeom prst="rect">
            <a:avLst/>
          </a:prstGeom>
          <a:solidFill>
            <a:schemeClr val="accent6"/>
          </a:solidFill>
          <a:ln>
            <a:noFill/>
          </a:ln>
          <a:effectLst/>
        </p:spPr>
        <p:style>
          <a:lnRef idx="3">
            <a:schemeClr val="lt1"/>
          </a:lnRef>
          <a:fillRef idx="1">
            <a:schemeClr val="accent3"/>
          </a:fillRef>
          <a:effectRef idx="1">
            <a:schemeClr val="accent3"/>
          </a:effectRef>
          <a:fontRef idx="minor">
            <a:schemeClr val="lt1"/>
          </a:fontRef>
        </p:style>
        <p:txBody>
          <a:bodyPr wrap="square" rtlCol="0">
            <a:spAutoFit/>
          </a:bodyPr>
          <a:lstStyle/>
          <a:p>
            <a:r>
              <a:rPr lang="en-US" sz="1400" dirty="0" smtClean="0">
                <a:solidFill>
                  <a:schemeClr val="lt1">
                    <a:alpha val="99000"/>
                  </a:schemeClr>
                </a:solidFill>
                <a:latin typeface="Consolas" pitchFamily="49" charset="0"/>
                <a:cs typeface="Consolas" pitchFamily="49" charset="0"/>
              </a:rPr>
              <a:t>&lt;</a:t>
            </a:r>
            <a:r>
              <a:rPr lang="en-US" sz="1400" dirty="0" err="1" smtClean="0">
                <a:solidFill>
                  <a:schemeClr val="lt1">
                    <a:alpha val="99000"/>
                  </a:schemeClr>
                </a:solidFill>
                <a:latin typeface="Consolas" pitchFamily="49" charset="0"/>
                <a:cs typeface="Consolas" pitchFamily="49" charset="0"/>
              </a:rPr>
              <a:t>ul</a:t>
            </a:r>
            <a:r>
              <a:rPr lang="en-US" sz="1400" dirty="0" smtClean="0">
                <a:solidFill>
                  <a:schemeClr val="lt1">
                    <a:alpha val="99000"/>
                  </a:schemeClr>
                </a:solidFill>
                <a:latin typeface="Consolas" pitchFamily="49" charset="0"/>
                <a:cs typeface="Consolas" pitchFamily="49" charset="0"/>
              </a:rPr>
              <a:t>&gt;</a:t>
            </a:r>
          </a:p>
          <a:p>
            <a:r>
              <a:rPr lang="en-US" sz="1400" dirty="0">
                <a:latin typeface="Consolas" pitchFamily="49" charset="0"/>
                <a:cs typeface="Consolas" pitchFamily="49" charset="0"/>
              </a:rPr>
              <a:t> </a:t>
            </a:r>
            <a:r>
              <a:rPr lang="en-US" sz="1400" dirty="0" smtClean="0">
                <a:latin typeface="Consolas" pitchFamily="49" charset="0"/>
                <a:cs typeface="Consolas" pitchFamily="49" charset="0"/>
              </a:rPr>
              <a:t> </a:t>
            </a:r>
            <a:r>
              <a:rPr lang="en-US" sz="1400" b="1" dirty="0">
                <a:solidFill>
                  <a:schemeClr val="accent1">
                    <a:lumMod val="60000"/>
                    <a:lumOff val="40000"/>
                  </a:schemeClr>
                </a:solidFill>
                <a:latin typeface="Consolas" pitchFamily="49" charset="0"/>
                <a:cs typeface="Consolas" pitchFamily="49" charset="0"/>
              </a:rPr>
              <a:t>@</a:t>
            </a:r>
            <a:r>
              <a:rPr lang="en-US" sz="1400" dirty="0" smtClean="0">
                <a:solidFill>
                  <a:schemeClr val="lt1">
                    <a:alpha val="99000"/>
                  </a:schemeClr>
                </a:solidFill>
                <a:latin typeface="Consolas" pitchFamily="49" charset="0"/>
                <a:cs typeface="Consolas" pitchFamily="49" charset="0"/>
              </a:rPr>
              <a:t>for (</a:t>
            </a:r>
            <a:r>
              <a:rPr lang="en-US" sz="1400" dirty="0" err="1" smtClean="0">
                <a:solidFill>
                  <a:schemeClr val="lt1">
                    <a:alpha val="99000"/>
                  </a:schemeClr>
                </a:solidFill>
                <a:latin typeface="Consolas" pitchFamily="49" charset="0"/>
                <a:cs typeface="Consolas" pitchFamily="49" charset="0"/>
              </a:rPr>
              <a:t>int</a:t>
            </a:r>
            <a:r>
              <a:rPr lang="en-US" sz="1400" dirty="0" smtClean="0">
                <a:solidFill>
                  <a:schemeClr val="lt1">
                    <a:alpha val="99000"/>
                  </a:schemeClr>
                </a:solidFill>
                <a:latin typeface="Consolas" pitchFamily="49" charset="0"/>
                <a:cs typeface="Consolas" pitchFamily="49" charset="0"/>
              </a:rPr>
              <a:t> i = 0; i &lt; 10; i++) {</a:t>
            </a:r>
          </a:p>
          <a:p>
            <a:r>
              <a:rPr lang="en-US" sz="1400" dirty="0" smtClean="0">
                <a:solidFill>
                  <a:schemeClr val="lt1">
                    <a:alpha val="99000"/>
                  </a:schemeClr>
                </a:solidFill>
                <a:latin typeface="Consolas" pitchFamily="49" charset="0"/>
                <a:cs typeface="Consolas" pitchFamily="49" charset="0"/>
              </a:rPr>
              <a:t>    &lt;li&gt;</a:t>
            </a:r>
            <a:r>
              <a:rPr lang="en-US" sz="1400" b="1" dirty="0">
                <a:solidFill>
                  <a:schemeClr val="accent1">
                    <a:lumMod val="60000"/>
                    <a:lumOff val="40000"/>
                  </a:schemeClr>
                </a:solidFill>
                <a:latin typeface="Consolas" pitchFamily="49" charset="0"/>
                <a:cs typeface="Consolas" pitchFamily="49" charset="0"/>
              </a:rPr>
              <a:t>@</a:t>
            </a:r>
            <a:r>
              <a:rPr lang="en-US" sz="1400" dirty="0" smtClean="0">
                <a:solidFill>
                  <a:schemeClr val="lt1">
                    <a:alpha val="99000"/>
                  </a:schemeClr>
                </a:solidFill>
                <a:latin typeface="Consolas" pitchFamily="49" charset="0"/>
                <a:cs typeface="Consolas" pitchFamily="49" charset="0"/>
              </a:rPr>
              <a:t>i&lt;/li&gt;</a:t>
            </a:r>
          </a:p>
          <a:p>
            <a:r>
              <a:rPr lang="en-US" sz="1400" dirty="0" smtClean="0">
                <a:solidFill>
                  <a:schemeClr val="lt1">
                    <a:alpha val="99000"/>
                  </a:schemeClr>
                </a:solidFill>
                <a:latin typeface="Consolas" pitchFamily="49" charset="0"/>
                <a:cs typeface="Consolas" pitchFamily="49" charset="0"/>
              </a:rPr>
              <a:t>  }</a:t>
            </a:r>
          </a:p>
          <a:p>
            <a:r>
              <a:rPr lang="en-US" sz="1400" dirty="0" smtClean="0">
                <a:solidFill>
                  <a:schemeClr val="lt1">
                    <a:alpha val="99000"/>
                  </a:schemeClr>
                </a:solidFill>
                <a:latin typeface="Consolas" pitchFamily="49" charset="0"/>
                <a:cs typeface="Consolas" pitchFamily="49" charset="0"/>
              </a:rPr>
              <a:t>&lt;/</a:t>
            </a:r>
            <a:r>
              <a:rPr lang="en-US" sz="1400" dirty="0" err="1" smtClean="0">
                <a:solidFill>
                  <a:schemeClr val="lt1">
                    <a:alpha val="99000"/>
                  </a:schemeClr>
                </a:solidFill>
                <a:latin typeface="Consolas" pitchFamily="49" charset="0"/>
                <a:cs typeface="Consolas" pitchFamily="49" charset="0"/>
              </a:rPr>
              <a:t>ul</a:t>
            </a:r>
            <a:r>
              <a:rPr lang="en-US" sz="1400" dirty="0" smtClean="0">
                <a:solidFill>
                  <a:schemeClr val="lt1">
                    <a:alpha val="99000"/>
                  </a:schemeClr>
                </a:solidFill>
                <a:latin typeface="Consolas" pitchFamily="49" charset="0"/>
                <a:cs typeface="Consolas" pitchFamily="49" charset="0"/>
              </a:rPr>
              <a:t>&gt;</a:t>
            </a:r>
          </a:p>
        </p:txBody>
      </p:sp>
      <p:sp>
        <p:nvSpPr>
          <p:cNvPr id="8" name="Rectangle 7"/>
          <p:cNvSpPr/>
          <p:nvPr/>
        </p:nvSpPr>
        <p:spPr>
          <a:xfrm>
            <a:off x="1337469" y="4834295"/>
            <a:ext cx="4410625" cy="1077218"/>
          </a:xfrm>
          <a:prstGeom prst="rect">
            <a:avLst/>
          </a:prstGeom>
        </p:spPr>
        <p:txBody>
          <a:bodyPr wrap="square">
            <a:spAutoFit/>
          </a:bodyPr>
          <a:lstStyle/>
          <a:p>
            <a:r>
              <a:rPr lang="en-US" sz="4000" dirty="0">
                <a:solidFill>
                  <a:schemeClr val="accent2">
                    <a:alpha val="99000"/>
                  </a:schemeClr>
                </a:solidFill>
                <a:latin typeface="Segoe UI Light" pitchFamily="34" charset="0"/>
              </a:rPr>
              <a:t>Razor</a:t>
            </a:r>
            <a:r>
              <a:rPr lang="en-US" sz="3200" dirty="0">
                <a:solidFill>
                  <a:schemeClr val="accent2">
                    <a:alpha val="99000"/>
                  </a:schemeClr>
                </a:solidFill>
                <a:latin typeface="Segoe UI Light" pitchFamily="34" charset="0"/>
              </a:rPr>
              <a:t> </a:t>
            </a:r>
            <a:r>
              <a:rPr lang="en-US" sz="3200" dirty="0">
                <a:solidFill>
                  <a:schemeClr val="tx2">
                    <a:alpha val="99000"/>
                  </a:schemeClr>
                </a:solidFill>
                <a:latin typeface="Segoe UI Light" pitchFamily="34" charset="0"/>
              </a:rPr>
              <a:t/>
            </a:r>
            <a:br>
              <a:rPr lang="en-US" sz="3200" dirty="0">
                <a:solidFill>
                  <a:schemeClr val="tx2">
                    <a:alpha val="99000"/>
                  </a:schemeClr>
                </a:solidFill>
                <a:latin typeface="Segoe UI Light" pitchFamily="34" charset="0"/>
              </a:rPr>
            </a:br>
            <a:r>
              <a:rPr lang="en-US" dirty="0">
                <a:solidFill>
                  <a:schemeClr val="tx2">
                    <a:alpha val="99000"/>
                  </a:schemeClr>
                </a:solidFill>
                <a:latin typeface="Segoe UI Light" pitchFamily="34" charset="0"/>
              </a:rPr>
              <a:t>(2 markup transitions</a:t>
            </a:r>
            <a:r>
              <a:rPr lang="en-US" dirty="0" smtClean="0">
                <a:solidFill>
                  <a:schemeClr val="tx2">
                    <a:alpha val="99000"/>
                  </a:schemeClr>
                </a:solidFill>
                <a:latin typeface="Segoe UI Light" pitchFamily="34" charset="0"/>
              </a:rPr>
              <a:t>)</a:t>
            </a:r>
            <a:endParaRPr lang="en-US" dirty="0">
              <a:solidFill>
                <a:schemeClr val="tx2">
                  <a:alpha val="99000"/>
                </a:schemeClr>
              </a:solidFill>
              <a:latin typeface="Segoe UI Light" pitchFamily="34" charset="0"/>
            </a:endParaRPr>
          </a:p>
        </p:txBody>
      </p:sp>
      <p:sp>
        <p:nvSpPr>
          <p:cNvPr id="9" name="Rectangle 8"/>
          <p:cNvSpPr/>
          <p:nvPr/>
        </p:nvSpPr>
        <p:spPr>
          <a:xfrm>
            <a:off x="1337469" y="1695450"/>
            <a:ext cx="4410625" cy="1077218"/>
          </a:xfrm>
          <a:prstGeom prst="rect">
            <a:avLst/>
          </a:prstGeom>
        </p:spPr>
        <p:txBody>
          <a:bodyPr wrap="square">
            <a:spAutoFit/>
          </a:bodyPr>
          <a:lstStyle/>
          <a:p>
            <a:r>
              <a:rPr lang="en-US" sz="4000" dirty="0" smtClean="0">
                <a:solidFill>
                  <a:schemeClr val="accent2">
                    <a:alpha val="99000"/>
                  </a:schemeClr>
                </a:solidFill>
                <a:latin typeface="Segoe UI Light" pitchFamily="34" charset="0"/>
              </a:rPr>
              <a:t>Web Forms </a:t>
            </a:r>
            <a:r>
              <a:rPr lang="en-US" sz="3200" dirty="0" smtClean="0">
                <a:solidFill>
                  <a:schemeClr val="tx2">
                    <a:alpha val="99000"/>
                  </a:schemeClr>
                </a:solidFill>
                <a:latin typeface="Segoe UI Light" pitchFamily="34" charset="0"/>
              </a:rPr>
              <a:t/>
            </a:r>
            <a:br>
              <a:rPr lang="en-US" sz="3200" dirty="0" smtClean="0">
                <a:solidFill>
                  <a:schemeClr val="tx2">
                    <a:alpha val="99000"/>
                  </a:schemeClr>
                </a:solidFill>
                <a:latin typeface="Segoe UI Light" pitchFamily="34" charset="0"/>
              </a:rPr>
            </a:br>
            <a:r>
              <a:rPr lang="en-US" dirty="0" smtClean="0">
                <a:solidFill>
                  <a:schemeClr val="tx2">
                    <a:alpha val="99000"/>
                  </a:schemeClr>
                </a:solidFill>
                <a:latin typeface="Segoe UI Light" pitchFamily="34" charset="0"/>
              </a:rPr>
              <a:t>(6 markup transitions)</a:t>
            </a:r>
          </a:p>
        </p:txBody>
      </p:sp>
      <p:sp>
        <p:nvSpPr>
          <p:cNvPr id="10" name="TextBox 9"/>
          <p:cNvSpPr txBox="1"/>
          <p:nvPr/>
        </p:nvSpPr>
        <p:spPr>
          <a:xfrm>
            <a:off x="5130023" y="3049429"/>
            <a:ext cx="5686400" cy="1600438"/>
          </a:xfrm>
          <a:prstGeom prst="rect">
            <a:avLst/>
          </a:prstGeom>
          <a:solidFill>
            <a:schemeClr val="accent6"/>
          </a:solidFill>
          <a:ln>
            <a:noFill/>
          </a:ln>
          <a:effectLst/>
        </p:spPr>
        <p:style>
          <a:lnRef idx="3">
            <a:schemeClr val="lt1"/>
          </a:lnRef>
          <a:fillRef idx="1">
            <a:schemeClr val="accent3"/>
          </a:fillRef>
          <a:effectRef idx="1">
            <a:schemeClr val="accent3"/>
          </a:effectRef>
          <a:fontRef idx="minor">
            <a:schemeClr val="lt1"/>
          </a:fontRef>
        </p:style>
        <p:txBody>
          <a:bodyPr wrap="square" rtlCol="0">
            <a:spAutoFit/>
          </a:bodyPr>
          <a:lstStyle/>
          <a:p>
            <a:r>
              <a:rPr lang="en-US" sz="1400" dirty="0" smtClean="0">
                <a:solidFill>
                  <a:schemeClr val="lt1">
                    <a:alpha val="99000"/>
                  </a:schemeClr>
                </a:solidFill>
                <a:latin typeface="Consolas" pitchFamily="49" charset="0"/>
                <a:cs typeface="Consolas" pitchFamily="49" charset="0"/>
              </a:rPr>
              <a:t>&lt;</a:t>
            </a:r>
            <a:r>
              <a:rPr lang="en-US" sz="1400" dirty="0" err="1" smtClean="0">
                <a:solidFill>
                  <a:schemeClr val="lt1">
                    <a:alpha val="99000"/>
                  </a:schemeClr>
                </a:solidFill>
                <a:latin typeface="Consolas" pitchFamily="49" charset="0"/>
                <a:cs typeface="Consolas" pitchFamily="49" charset="0"/>
              </a:rPr>
              <a:t>ul</a:t>
            </a:r>
            <a:r>
              <a:rPr lang="en-US" sz="1400" dirty="0" smtClean="0">
                <a:solidFill>
                  <a:schemeClr val="lt1">
                    <a:alpha val="99000"/>
                  </a:schemeClr>
                </a:solidFill>
                <a:latin typeface="Consolas" pitchFamily="49" charset="0"/>
                <a:cs typeface="Consolas" pitchFamily="49" charset="0"/>
              </a:rPr>
              <a:t>&gt;</a:t>
            </a:r>
          </a:p>
          <a:p>
            <a:r>
              <a:rPr lang="en-US" sz="1400" b="1" dirty="0">
                <a:solidFill>
                  <a:schemeClr val="accent1">
                    <a:lumMod val="60000"/>
                    <a:lumOff val="40000"/>
                  </a:schemeClr>
                </a:solidFill>
                <a:latin typeface="Consolas" pitchFamily="49" charset="0"/>
                <a:cs typeface="Consolas" pitchFamily="49" charset="0"/>
              </a:rPr>
              <a:t>  &lt;?</a:t>
            </a:r>
            <a:r>
              <a:rPr lang="en-US" sz="1400" b="1" dirty="0" err="1">
                <a:solidFill>
                  <a:schemeClr val="accent1">
                    <a:lumMod val="60000"/>
                    <a:lumOff val="40000"/>
                  </a:schemeClr>
                </a:solidFill>
                <a:latin typeface="Consolas" pitchFamily="49" charset="0"/>
                <a:cs typeface="Consolas" pitchFamily="49" charset="0"/>
              </a:rPr>
              <a:t>php</a:t>
            </a:r>
            <a:r>
              <a:rPr lang="en-US" sz="1400" b="1" dirty="0">
                <a:solidFill>
                  <a:schemeClr val="accent1">
                    <a:lumMod val="60000"/>
                    <a:lumOff val="40000"/>
                  </a:schemeClr>
                </a:solidFill>
                <a:latin typeface="Consolas" pitchFamily="49" charset="0"/>
                <a:cs typeface="Consolas" pitchFamily="49" charset="0"/>
              </a:rPr>
              <a:t> </a:t>
            </a:r>
          </a:p>
          <a:p>
            <a:r>
              <a:rPr lang="en-US" sz="1400" dirty="0" smtClean="0">
                <a:solidFill>
                  <a:srgbClr val="FF0000"/>
                </a:solidFill>
                <a:latin typeface="Consolas" pitchFamily="49" charset="0"/>
                <a:cs typeface="Consolas" pitchFamily="49" charset="0"/>
              </a:rPr>
              <a:t>     </a:t>
            </a:r>
            <a:r>
              <a:rPr lang="en-US" sz="1400" dirty="0" smtClean="0">
                <a:solidFill>
                  <a:schemeClr val="lt1">
                    <a:alpha val="99000"/>
                  </a:schemeClr>
                </a:solidFill>
                <a:latin typeface="Consolas" pitchFamily="49" charset="0"/>
                <a:cs typeface="Consolas" pitchFamily="49" charset="0"/>
              </a:rPr>
              <a:t>for ($i = 0; $i &lt; 10; $i++) {</a:t>
            </a:r>
          </a:p>
          <a:p>
            <a:r>
              <a:rPr lang="en-US" sz="1400" dirty="0">
                <a:latin typeface="Consolas" pitchFamily="49" charset="0"/>
                <a:cs typeface="Consolas" pitchFamily="49" charset="0"/>
              </a:rPr>
              <a:t> </a:t>
            </a:r>
            <a:r>
              <a:rPr lang="en-US" sz="1400" dirty="0" smtClean="0">
                <a:latin typeface="Consolas" pitchFamily="49" charset="0"/>
                <a:cs typeface="Consolas" pitchFamily="49" charset="0"/>
              </a:rPr>
              <a:t>       </a:t>
            </a:r>
            <a:r>
              <a:rPr lang="en-US" sz="1400" b="1" dirty="0">
                <a:solidFill>
                  <a:schemeClr val="accent1">
                    <a:lumMod val="60000"/>
                    <a:lumOff val="40000"/>
                  </a:schemeClr>
                </a:solidFill>
                <a:latin typeface="Consolas" pitchFamily="49" charset="0"/>
                <a:cs typeface="Consolas" pitchFamily="49" charset="0"/>
              </a:rPr>
              <a:t>echo</a:t>
            </a:r>
            <a:r>
              <a:rPr lang="en-US" sz="1400" dirty="0" smtClean="0">
                <a:solidFill>
                  <a:schemeClr val="lt1">
                    <a:alpha val="99000"/>
                  </a:schemeClr>
                </a:solidFill>
                <a:latin typeface="Consolas" pitchFamily="49" charset="0"/>
                <a:cs typeface="Consolas" pitchFamily="49" charset="0"/>
              </a:rPr>
              <a:t>("&lt;li&gt;$i&lt;/li&gt;");</a:t>
            </a:r>
          </a:p>
          <a:p>
            <a:r>
              <a:rPr lang="en-US" sz="1400" dirty="0" smtClean="0">
                <a:latin typeface="Consolas" pitchFamily="49" charset="0"/>
                <a:cs typeface="Consolas" pitchFamily="49" charset="0"/>
              </a:rPr>
              <a:t>     </a:t>
            </a:r>
            <a:r>
              <a:rPr lang="en-US" sz="1400" dirty="0" smtClean="0">
                <a:solidFill>
                  <a:schemeClr val="lt1">
                    <a:alpha val="99000"/>
                  </a:schemeClr>
                </a:solidFill>
                <a:latin typeface="Consolas" pitchFamily="49" charset="0"/>
                <a:cs typeface="Consolas" pitchFamily="49" charset="0"/>
              </a:rPr>
              <a:t>}</a:t>
            </a:r>
            <a:r>
              <a:rPr lang="en-US" sz="1400" dirty="0" smtClean="0">
                <a:latin typeface="Consolas" pitchFamily="49" charset="0"/>
                <a:cs typeface="Consolas" pitchFamily="49" charset="0"/>
              </a:rPr>
              <a:t>    </a:t>
            </a:r>
          </a:p>
          <a:p>
            <a:r>
              <a:rPr lang="en-US" sz="1400" b="1" dirty="0">
                <a:solidFill>
                  <a:schemeClr val="accent1">
                    <a:lumMod val="60000"/>
                    <a:lumOff val="40000"/>
                  </a:schemeClr>
                </a:solidFill>
                <a:latin typeface="Consolas" pitchFamily="49" charset="0"/>
                <a:cs typeface="Consolas" pitchFamily="49" charset="0"/>
              </a:rPr>
              <a:t>  ?&gt;</a:t>
            </a:r>
          </a:p>
          <a:p>
            <a:r>
              <a:rPr lang="en-US" sz="1400" dirty="0" smtClean="0">
                <a:solidFill>
                  <a:schemeClr val="lt1">
                    <a:alpha val="99000"/>
                  </a:schemeClr>
                </a:solidFill>
                <a:latin typeface="Consolas" pitchFamily="49" charset="0"/>
                <a:cs typeface="Consolas" pitchFamily="49" charset="0"/>
              </a:rPr>
              <a:t>&lt;/</a:t>
            </a:r>
            <a:r>
              <a:rPr lang="en-US" sz="1400" dirty="0" err="1" smtClean="0">
                <a:solidFill>
                  <a:schemeClr val="lt1">
                    <a:alpha val="99000"/>
                  </a:schemeClr>
                </a:solidFill>
                <a:latin typeface="Consolas" pitchFamily="49" charset="0"/>
                <a:cs typeface="Consolas" pitchFamily="49" charset="0"/>
              </a:rPr>
              <a:t>ul</a:t>
            </a:r>
            <a:r>
              <a:rPr lang="en-US" sz="1400" dirty="0" smtClean="0">
                <a:solidFill>
                  <a:schemeClr val="lt1">
                    <a:alpha val="99000"/>
                  </a:schemeClr>
                </a:solidFill>
                <a:latin typeface="Consolas" pitchFamily="49" charset="0"/>
                <a:cs typeface="Consolas" pitchFamily="49" charset="0"/>
              </a:rPr>
              <a:t>&gt;</a:t>
            </a:r>
          </a:p>
        </p:txBody>
      </p:sp>
      <p:sp>
        <p:nvSpPr>
          <p:cNvPr id="11" name="Rectangle 10"/>
          <p:cNvSpPr/>
          <p:nvPr/>
        </p:nvSpPr>
        <p:spPr>
          <a:xfrm>
            <a:off x="1369228" y="3049429"/>
            <a:ext cx="4609817" cy="1446550"/>
          </a:xfrm>
          <a:prstGeom prst="rect">
            <a:avLst/>
          </a:prstGeom>
        </p:spPr>
        <p:txBody>
          <a:bodyPr wrap="square">
            <a:spAutoFit/>
          </a:bodyPr>
          <a:lstStyle/>
          <a:p>
            <a:r>
              <a:rPr lang="en-US" sz="4000" dirty="0">
                <a:solidFill>
                  <a:schemeClr val="accent2">
                    <a:alpha val="99000"/>
                  </a:schemeClr>
                </a:solidFill>
                <a:latin typeface="Segoe UI Light" pitchFamily="34" charset="0"/>
              </a:rPr>
              <a:t>PHP</a:t>
            </a:r>
            <a:r>
              <a:rPr lang="en-US" sz="3200" dirty="0">
                <a:solidFill>
                  <a:schemeClr val="tx2">
                    <a:alpha val="99000"/>
                  </a:schemeClr>
                </a:solidFill>
                <a:latin typeface="Segoe UI Light" pitchFamily="34" charset="0"/>
              </a:rPr>
              <a:t/>
            </a:r>
            <a:br>
              <a:rPr lang="en-US" sz="3200" dirty="0">
                <a:solidFill>
                  <a:schemeClr val="tx2">
                    <a:alpha val="99000"/>
                  </a:schemeClr>
                </a:solidFill>
                <a:latin typeface="Segoe UI Light" pitchFamily="34" charset="0"/>
              </a:rPr>
            </a:br>
            <a:r>
              <a:rPr lang="en-US" dirty="0">
                <a:solidFill>
                  <a:schemeClr val="tx2">
                    <a:alpha val="99000"/>
                  </a:schemeClr>
                </a:solidFill>
                <a:latin typeface="Segoe UI Light" pitchFamily="34" charset="0"/>
              </a:rPr>
              <a:t>(2 markup transitions </a:t>
            </a:r>
            <a:r>
              <a:rPr lang="en-US" dirty="0" smtClean="0">
                <a:solidFill>
                  <a:schemeClr val="tx2">
                    <a:alpha val="99000"/>
                  </a:schemeClr>
                </a:solidFill>
                <a:latin typeface="Segoe UI Light" pitchFamily="34" charset="0"/>
              </a:rPr>
              <a:t/>
            </a:r>
            <a:br>
              <a:rPr lang="en-US" dirty="0" smtClean="0">
                <a:solidFill>
                  <a:schemeClr val="tx2">
                    <a:alpha val="99000"/>
                  </a:schemeClr>
                </a:solidFill>
                <a:latin typeface="Segoe UI Light" pitchFamily="34" charset="0"/>
              </a:rPr>
            </a:br>
            <a:r>
              <a:rPr lang="en-US" dirty="0" smtClean="0">
                <a:solidFill>
                  <a:schemeClr val="tx2">
                    <a:alpha val="99000"/>
                  </a:schemeClr>
                </a:solidFill>
                <a:latin typeface="Segoe UI Light" pitchFamily="34" charset="0"/>
              </a:rPr>
              <a:t>&amp; </a:t>
            </a:r>
            <a:r>
              <a:rPr lang="en-US" dirty="0">
                <a:solidFill>
                  <a:schemeClr val="tx2">
                    <a:alpha val="99000"/>
                  </a:schemeClr>
                </a:solidFill>
                <a:latin typeface="Segoe UI Light" pitchFamily="34" charset="0"/>
              </a:rPr>
              <a:t>an echo</a:t>
            </a:r>
            <a:r>
              <a:rPr lang="en-US" dirty="0" smtClean="0">
                <a:solidFill>
                  <a:schemeClr val="tx2">
                    <a:alpha val="99000"/>
                  </a:schemeClr>
                </a:solidFill>
                <a:latin typeface="Segoe UI Light" pitchFamily="34" charset="0"/>
              </a:rPr>
              <a:t>)</a:t>
            </a:r>
            <a:endParaRPr lang="en-US" dirty="0">
              <a:solidFill>
                <a:schemeClr val="tx2">
                  <a:alpha val="99000"/>
                </a:schemeClr>
              </a:solidFill>
              <a:latin typeface="Segoe UI Light" pitchFamily="34" charset="0"/>
            </a:endParaRPr>
          </a:p>
        </p:txBody>
      </p:sp>
      <p:sp>
        <p:nvSpPr>
          <p:cNvPr id="15" name="Rectangle 14"/>
          <p:cNvSpPr/>
          <p:nvPr/>
        </p:nvSpPr>
        <p:spPr bwMode="auto">
          <a:xfrm>
            <a:off x="9091367" y="1695450"/>
            <a:ext cx="1725056" cy="1169551"/>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714338238"/>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bwMode="auto">
          <a:xfrm>
            <a:off x="-2" y="4834296"/>
            <a:ext cx="12188825" cy="1399705"/>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5" name="Rectangle 14"/>
          <p:cNvSpPr/>
          <p:nvPr/>
        </p:nvSpPr>
        <p:spPr bwMode="auto">
          <a:xfrm>
            <a:off x="-1" y="3264873"/>
            <a:ext cx="12188825" cy="1399705"/>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4" name="Rectangle 13"/>
          <p:cNvSpPr/>
          <p:nvPr/>
        </p:nvSpPr>
        <p:spPr bwMode="auto">
          <a:xfrm>
            <a:off x="0" y="1698670"/>
            <a:ext cx="12188825" cy="1381775"/>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3" name="Title 2"/>
          <p:cNvSpPr>
            <a:spLocks noGrp="1"/>
          </p:cNvSpPr>
          <p:nvPr>
            <p:ph type="title"/>
          </p:nvPr>
        </p:nvSpPr>
        <p:spPr>
          <a:xfrm>
            <a:off x="519112" y="228600"/>
            <a:ext cx="11149013" cy="664797"/>
          </a:xfrm>
        </p:spPr>
        <p:txBody>
          <a:bodyPr/>
          <a:lstStyle/>
          <a:p>
            <a:r>
              <a:rPr lang="en-US" sz="4800" dirty="0" smtClean="0"/>
              <a:t>Move From Code to Markup Easily with Razor</a:t>
            </a:r>
            <a:endParaRPr lang="en-US" sz="4800" dirty="0"/>
          </a:p>
        </p:txBody>
      </p:sp>
      <p:sp>
        <p:nvSpPr>
          <p:cNvPr id="5" name="TextBox 4"/>
          <p:cNvSpPr txBox="1"/>
          <p:nvPr/>
        </p:nvSpPr>
        <p:spPr>
          <a:xfrm>
            <a:off x="5130025" y="1695450"/>
            <a:ext cx="5686397" cy="1384995"/>
          </a:xfrm>
          <a:prstGeom prst="rect">
            <a:avLst/>
          </a:prstGeom>
          <a:solidFill>
            <a:schemeClr val="accent6"/>
          </a:solidFill>
          <a:ln>
            <a:noFill/>
          </a:ln>
          <a:effectLst/>
        </p:spPr>
        <p:style>
          <a:lnRef idx="3">
            <a:schemeClr val="lt1"/>
          </a:lnRef>
          <a:fillRef idx="1">
            <a:schemeClr val="accent3"/>
          </a:fillRef>
          <a:effectRef idx="1">
            <a:schemeClr val="accent3"/>
          </a:effectRef>
          <a:fontRef idx="minor">
            <a:schemeClr val="lt1"/>
          </a:fontRef>
        </p:style>
        <p:txBody>
          <a:bodyPr wrap="square" rtlCol="0">
            <a:spAutoFit/>
          </a:bodyPr>
          <a:lstStyle/>
          <a:p>
            <a:r>
              <a:rPr lang="en-US" sz="1400" dirty="0" smtClean="0">
                <a:solidFill>
                  <a:schemeClr val="lt1">
                    <a:alpha val="99000"/>
                  </a:schemeClr>
                </a:solidFill>
                <a:latin typeface="Consolas" pitchFamily="49" charset="0"/>
                <a:cs typeface="Consolas" pitchFamily="49" charset="0"/>
              </a:rPr>
              <a:t>@{</a:t>
            </a:r>
          </a:p>
          <a:p>
            <a:r>
              <a:rPr lang="en-US" sz="1400" dirty="0">
                <a:solidFill>
                  <a:schemeClr val="lt1">
                    <a:alpha val="99000"/>
                  </a:schemeClr>
                </a:solidFill>
                <a:latin typeface="Consolas" pitchFamily="49" charset="0"/>
                <a:cs typeface="Consolas" pitchFamily="49" charset="0"/>
              </a:rPr>
              <a:t> </a:t>
            </a:r>
            <a:r>
              <a:rPr lang="en-US" sz="1400" dirty="0" smtClean="0">
                <a:solidFill>
                  <a:schemeClr val="lt1">
                    <a:alpha val="99000"/>
                  </a:schemeClr>
                </a:solidFill>
                <a:latin typeface="Consolas" pitchFamily="49" charset="0"/>
                <a:cs typeface="Consolas" pitchFamily="49" charset="0"/>
              </a:rPr>
              <a:t>  </a:t>
            </a:r>
            <a:r>
              <a:rPr lang="en-US" sz="1400" dirty="0" err="1" smtClean="0">
                <a:solidFill>
                  <a:schemeClr val="lt1">
                    <a:alpha val="99000"/>
                  </a:schemeClr>
                </a:solidFill>
                <a:latin typeface="Consolas" pitchFamily="49" charset="0"/>
                <a:cs typeface="Consolas" pitchFamily="49" charset="0"/>
              </a:rPr>
              <a:t>var</a:t>
            </a:r>
            <a:r>
              <a:rPr lang="en-US" sz="1400" dirty="0" smtClean="0">
                <a:solidFill>
                  <a:schemeClr val="lt1">
                    <a:alpha val="99000"/>
                  </a:schemeClr>
                </a:solidFill>
                <a:latin typeface="Consolas" pitchFamily="49" charset="0"/>
                <a:cs typeface="Consolas" pitchFamily="49" charset="0"/>
              </a:rPr>
              <a:t> name = “John Doe”;</a:t>
            </a:r>
          </a:p>
          <a:p>
            <a:r>
              <a:rPr lang="en-US" sz="1400" dirty="0" smtClean="0">
                <a:solidFill>
                  <a:schemeClr val="lt1">
                    <a:alpha val="99000"/>
                  </a:schemeClr>
                </a:solidFill>
                <a:latin typeface="Consolas" pitchFamily="49" charset="0"/>
                <a:cs typeface="Consolas" pitchFamily="49" charset="0"/>
              </a:rPr>
              <a:t>   &lt;div&gt;</a:t>
            </a:r>
          </a:p>
          <a:p>
            <a:r>
              <a:rPr lang="en-US" sz="1400" dirty="0" smtClean="0">
                <a:solidFill>
                  <a:schemeClr val="lt1">
                    <a:alpha val="99000"/>
                  </a:schemeClr>
                </a:solidFill>
                <a:latin typeface="Consolas" pitchFamily="49" charset="0"/>
                <a:cs typeface="Consolas" pitchFamily="49" charset="0"/>
              </a:rPr>
              <a:t>     Your name: @name</a:t>
            </a:r>
          </a:p>
          <a:p>
            <a:r>
              <a:rPr lang="en-US" sz="1400" dirty="0">
                <a:solidFill>
                  <a:schemeClr val="lt1">
                    <a:alpha val="99000"/>
                  </a:schemeClr>
                </a:solidFill>
                <a:latin typeface="Consolas" pitchFamily="49" charset="0"/>
                <a:cs typeface="Consolas" pitchFamily="49" charset="0"/>
              </a:rPr>
              <a:t> </a:t>
            </a:r>
            <a:r>
              <a:rPr lang="en-US" sz="1400" dirty="0" smtClean="0">
                <a:solidFill>
                  <a:schemeClr val="lt1">
                    <a:alpha val="99000"/>
                  </a:schemeClr>
                </a:solidFill>
                <a:latin typeface="Consolas" pitchFamily="49" charset="0"/>
                <a:cs typeface="Consolas" pitchFamily="49" charset="0"/>
              </a:rPr>
              <a:t>  &lt;/div&gt;</a:t>
            </a:r>
          </a:p>
          <a:p>
            <a:r>
              <a:rPr lang="en-US" sz="1400" dirty="0" smtClean="0">
                <a:solidFill>
                  <a:schemeClr val="lt1">
                    <a:alpha val="99000"/>
                  </a:schemeClr>
                </a:solidFill>
                <a:latin typeface="Consolas" pitchFamily="49" charset="0"/>
                <a:cs typeface="Consolas" pitchFamily="49" charset="0"/>
              </a:rPr>
              <a:t>}</a:t>
            </a:r>
          </a:p>
        </p:txBody>
      </p:sp>
      <p:sp>
        <p:nvSpPr>
          <p:cNvPr id="6" name="TextBox 5"/>
          <p:cNvSpPr txBox="1"/>
          <p:nvPr/>
        </p:nvSpPr>
        <p:spPr>
          <a:xfrm>
            <a:off x="5127342" y="4834296"/>
            <a:ext cx="5689082" cy="954107"/>
          </a:xfrm>
          <a:prstGeom prst="rect">
            <a:avLst/>
          </a:prstGeom>
          <a:solidFill>
            <a:schemeClr val="accent6"/>
          </a:solidFill>
          <a:ln>
            <a:noFill/>
          </a:ln>
          <a:effectLst/>
        </p:spPr>
        <p:style>
          <a:lnRef idx="3">
            <a:schemeClr val="lt1"/>
          </a:lnRef>
          <a:fillRef idx="1">
            <a:schemeClr val="accent3"/>
          </a:fillRef>
          <a:effectRef idx="1">
            <a:schemeClr val="accent3"/>
          </a:effectRef>
          <a:fontRef idx="minor">
            <a:schemeClr val="lt1"/>
          </a:fontRef>
        </p:style>
        <p:txBody>
          <a:bodyPr wrap="square" rtlCol="0">
            <a:spAutoFit/>
          </a:bodyPr>
          <a:lstStyle/>
          <a:p>
            <a:r>
              <a:rPr lang="en-US" sz="1400" dirty="0" smtClean="0">
                <a:solidFill>
                  <a:schemeClr val="lt1">
                    <a:alpha val="99000"/>
                  </a:schemeClr>
                </a:solidFill>
                <a:latin typeface="Consolas" pitchFamily="49" charset="0"/>
                <a:cs typeface="Consolas" pitchFamily="49" charset="0"/>
              </a:rPr>
              <a:t>@{</a:t>
            </a:r>
          </a:p>
          <a:p>
            <a:r>
              <a:rPr lang="en-US" sz="1400" dirty="0">
                <a:solidFill>
                  <a:schemeClr val="lt1">
                    <a:alpha val="99000"/>
                  </a:schemeClr>
                </a:solidFill>
                <a:latin typeface="Consolas" pitchFamily="49" charset="0"/>
                <a:cs typeface="Consolas" pitchFamily="49" charset="0"/>
              </a:rPr>
              <a:t> </a:t>
            </a:r>
            <a:r>
              <a:rPr lang="en-US" sz="1400" dirty="0" smtClean="0">
                <a:solidFill>
                  <a:schemeClr val="lt1">
                    <a:alpha val="99000"/>
                  </a:schemeClr>
                </a:solidFill>
                <a:latin typeface="Consolas" pitchFamily="49" charset="0"/>
                <a:cs typeface="Consolas" pitchFamily="49" charset="0"/>
              </a:rPr>
              <a:t>  </a:t>
            </a:r>
            <a:r>
              <a:rPr lang="en-US" sz="1400" dirty="0" err="1" smtClean="0">
                <a:solidFill>
                  <a:schemeClr val="lt1">
                    <a:alpha val="99000"/>
                  </a:schemeClr>
                </a:solidFill>
                <a:latin typeface="Consolas" pitchFamily="49" charset="0"/>
                <a:cs typeface="Consolas" pitchFamily="49" charset="0"/>
              </a:rPr>
              <a:t>var</a:t>
            </a:r>
            <a:r>
              <a:rPr lang="en-US" sz="1400" dirty="0" smtClean="0">
                <a:solidFill>
                  <a:schemeClr val="lt1">
                    <a:alpha val="99000"/>
                  </a:schemeClr>
                </a:solidFill>
                <a:latin typeface="Consolas" pitchFamily="49" charset="0"/>
                <a:cs typeface="Consolas" pitchFamily="49" charset="0"/>
              </a:rPr>
              <a:t> name = “John Doe”;</a:t>
            </a:r>
          </a:p>
          <a:p>
            <a:r>
              <a:rPr lang="en-US" sz="1400" dirty="0" smtClean="0">
                <a:solidFill>
                  <a:schemeClr val="lt1">
                    <a:alpha val="99000"/>
                  </a:schemeClr>
                </a:solidFill>
                <a:latin typeface="Consolas" pitchFamily="49" charset="0"/>
                <a:cs typeface="Consolas" pitchFamily="49" charset="0"/>
              </a:rPr>
              <a:t>   @: Your name: @name</a:t>
            </a:r>
          </a:p>
          <a:p>
            <a:r>
              <a:rPr lang="en-US" sz="1400" dirty="0" smtClean="0">
                <a:solidFill>
                  <a:schemeClr val="lt1">
                    <a:alpha val="99000"/>
                  </a:schemeClr>
                </a:solidFill>
                <a:latin typeface="Consolas" pitchFamily="49" charset="0"/>
                <a:cs typeface="Consolas" pitchFamily="49" charset="0"/>
              </a:rPr>
              <a:t>}</a:t>
            </a:r>
          </a:p>
        </p:txBody>
      </p:sp>
      <p:sp>
        <p:nvSpPr>
          <p:cNvPr id="7" name="Rectangle 6"/>
          <p:cNvSpPr/>
          <p:nvPr/>
        </p:nvSpPr>
        <p:spPr>
          <a:xfrm>
            <a:off x="1370816" y="4834296"/>
            <a:ext cx="4608230" cy="1446550"/>
          </a:xfrm>
          <a:prstGeom prst="rect">
            <a:avLst/>
          </a:prstGeom>
        </p:spPr>
        <p:txBody>
          <a:bodyPr wrap="square">
            <a:spAutoFit/>
          </a:bodyPr>
          <a:lstStyle/>
          <a:p>
            <a:r>
              <a:rPr lang="en-US" sz="4000" dirty="0">
                <a:solidFill>
                  <a:schemeClr val="accent2">
                    <a:alpha val="99000"/>
                  </a:schemeClr>
                </a:solidFill>
                <a:latin typeface="Segoe UI Light" pitchFamily="34" charset="0"/>
              </a:rPr>
              <a:t>Option 3:</a:t>
            </a:r>
          </a:p>
          <a:p>
            <a:r>
              <a:rPr lang="en-US" dirty="0">
                <a:solidFill>
                  <a:schemeClr val="tx2">
                    <a:alpha val="99000"/>
                  </a:schemeClr>
                </a:solidFill>
                <a:latin typeface="Segoe UI Light" pitchFamily="34" charset="0"/>
              </a:rPr>
              <a:t>Single line of </a:t>
            </a:r>
            <a:r>
              <a:rPr lang="en-US" dirty="0" smtClean="0">
                <a:solidFill>
                  <a:schemeClr val="tx2">
                    <a:alpha val="99000"/>
                  </a:schemeClr>
                </a:solidFill>
                <a:latin typeface="Segoe UI Light" pitchFamily="34" charset="0"/>
              </a:rPr>
              <a:t/>
            </a:r>
            <a:br>
              <a:rPr lang="en-US" dirty="0" smtClean="0">
                <a:solidFill>
                  <a:schemeClr val="tx2">
                    <a:alpha val="99000"/>
                  </a:schemeClr>
                </a:solidFill>
                <a:latin typeface="Segoe UI Light" pitchFamily="34" charset="0"/>
              </a:rPr>
            </a:br>
            <a:r>
              <a:rPr lang="en-US" dirty="0" smtClean="0">
                <a:solidFill>
                  <a:schemeClr val="tx2">
                    <a:alpha val="99000"/>
                  </a:schemeClr>
                </a:solidFill>
                <a:latin typeface="Segoe UI Light" pitchFamily="34" charset="0"/>
              </a:rPr>
              <a:t>output in </a:t>
            </a:r>
            <a:r>
              <a:rPr lang="en-US" dirty="0">
                <a:solidFill>
                  <a:schemeClr val="tx2">
                    <a:alpha val="99000"/>
                  </a:schemeClr>
                </a:solidFill>
                <a:latin typeface="Segoe UI Light" pitchFamily="34" charset="0"/>
              </a:rPr>
              <a:t>markup</a:t>
            </a:r>
          </a:p>
        </p:txBody>
      </p:sp>
      <p:sp>
        <p:nvSpPr>
          <p:cNvPr id="8" name="Rectangle 7"/>
          <p:cNvSpPr/>
          <p:nvPr/>
        </p:nvSpPr>
        <p:spPr>
          <a:xfrm>
            <a:off x="1369229" y="1698670"/>
            <a:ext cx="2202847" cy="1077218"/>
          </a:xfrm>
          <a:prstGeom prst="rect">
            <a:avLst/>
          </a:prstGeom>
        </p:spPr>
        <p:txBody>
          <a:bodyPr wrap="none">
            <a:spAutoFit/>
          </a:bodyPr>
          <a:lstStyle/>
          <a:p>
            <a:r>
              <a:rPr lang="en-US" sz="4000" dirty="0">
                <a:solidFill>
                  <a:schemeClr val="accent2">
                    <a:alpha val="99000"/>
                  </a:schemeClr>
                </a:solidFill>
                <a:latin typeface="Segoe UI Light" pitchFamily="34" charset="0"/>
              </a:rPr>
              <a:t>Option 1:</a:t>
            </a:r>
          </a:p>
          <a:p>
            <a:r>
              <a:rPr lang="en-US" dirty="0">
                <a:solidFill>
                  <a:schemeClr val="tx2">
                    <a:alpha val="99000"/>
                  </a:schemeClr>
                </a:solidFill>
                <a:latin typeface="Segoe UI Light" pitchFamily="34" charset="0"/>
              </a:rPr>
              <a:t>HTML Block</a:t>
            </a:r>
          </a:p>
        </p:txBody>
      </p:sp>
      <p:sp>
        <p:nvSpPr>
          <p:cNvPr id="9" name="TextBox 8"/>
          <p:cNvSpPr txBox="1"/>
          <p:nvPr/>
        </p:nvSpPr>
        <p:spPr>
          <a:xfrm>
            <a:off x="5130024" y="3264873"/>
            <a:ext cx="5686400" cy="1384995"/>
          </a:xfrm>
          <a:prstGeom prst="rect">
            <a:avLst/>
          </a:prstGeom>
          <a:solidFill>
            <a:schemeClr val="accent6"/>
          </a:solidFill>
          <a:ln>
            <a:noFill/>
          </a:ln>
          <a:effectLst/>
        </p:spPr>
        <p:style>
          <a:lnRef idx="3">
            <a:schemeClr val="lt1"/>
          </a:lnRef>
          <a:fillRef idx="1">
            <a:schemeClr val="accent3"/>
          </a:fillRef>
          <a:effectRef idx="1">
            <a:schemeClr val="accent3"/>
          </a:effectRef>
          <a:fontRef idx="minor">
            <a:schemeClr val="lt1"/>
          </a:fontRef>
        </p:style>
        <p:txBody>
          <a:bodyPr wrap="square" rtlCol="0">
            <a:spAutoFit/>
          </a:bodyPr>
          <a:lstStyle/>
          <a:p>
            <a:r>
              <a:rPr lang="en-US" sz="1400" dirty="0" smtClean="0">
                <a:solidFill>
                  <a:schemeClr val="lt1">
                    <a:alpha val="99000"/>
                  </a:schemeClr>
                </a:solidFill>
                <a:latin typeface="Consolas" pitchFamily="49" charset="0"/>
                <a:cs typeface="Consolas" pitchFamily="49" charset="0"/>
              </a:rPr>
              <a:t>@{</a:t>
            </a:r>
          </a:p>
          <a:p>
            <a:r>
              <a:rPr lang="en-US" sz="1400" dirty="0">
                <a:solidFill>
                  <a:schemeClr val="lt1">
                    <a:alpha val="99000"/>
                  </a:schemeClr>
                </a:solidFill>
                <a:latin typeface="Consolas" pitchFamily="49" charset="0"/>
                <a:cs typeface="Consolas" pitchFamily="49" charset="0"/>
              </a:rPr>
              <a:t> </a:t>
            </a:r>
            <a:r>
              <a:rPr lang="en-US" sz="1400" dirty="0" smtClean="0">
                <a:solidFill>
                  <a:schemeClr val="lt1">
                    <a:alpha val="99000"/>
                  </a:schemeClr>
                </a:solidFill>
                <a:latin typeface="Consolas" pitchFamily="49" charset="0"/>
                <a:cs typeface="Consolas" pitchFamily="49" charset="0"/>
              </a:rPr>
              <a:t>  </a:t>
            </a:r>
            <a:r>
              <a:rPr lang="en-US" sz="1400" dirty="0" err="1" smtClean="0">
                <a:solidFill>
                  <a:schemeClr val="lt1">
                    <a:alpha val="99000"/>
                  </a:schemeClr>
                </a:solidFill>
                <a:latin typeface="Consolas" pitchFamily="49" charset="0"/>
                <a:cs typeface="Consolas" pitchFamily="49" charset="0"/>
              </a:rPr>
              <a:t>var</a:t>
            </a:r>
            <a:r>
              <a:rPr lang="en-US" sz="1400" dirty="0" smtClean="0">
                <a:solidFill>
                  <a:schemeClr val="lt1">
                    <a:alpha val="99000"/>
                  </a:schemeClr>
                </a:solidFill>
                <a:latin typeface="Consolas" pitchFamily="49" charset="0"/>
                <a:cs typeface="Consolas" pitchFamily="49" charset="0"/>
              </a:rPr>
              <a:t> name = “John Doe”;</a:t>
            </a:r>
          </a:p>
          <a:p>
            <a:r>
              <a:rPr lang="en-US" sz="1400" dirty="0" smtClean="0">
                <a:solidFill>
                  <a:schemeClr val="lt1">
                    <a:alpha val="99000"/>
                  </a:schemeClr>
                </a:solidFill>
                <a:latin typeface="Consolas" pitchFamily="49" charset="0"/>
                <a:cs typeface="Consolas" pitchFamily="49" charset="0"/>
              </a:rPr>
              <a:t>   &lt;text&gt;</a:t>
            </a:r>
          </a:p>
          <a:p>
            <a:r>
              <a:rPr lang="en-US" sz="1400" dirty="0" smtClean="0">
                <a:solidFill>
                  <a:schemeClr val="lt1">
                    <a:alpha val="99000"/>
                  </a:schemeClr>
                </a:solidFill>
                <a:latin typeface="Consolas" pitchFamily="49" charset="0"/>
                <a:cs typeface="Consolas" pitchFamily="49" charset="0"/>
              </a:rPr>
              <a:t>     Your name: @name</a:t>
            </a:r>
          </a:p>
          <a:p>
            <a:r>
              <a:rPr lang="en-US" sz="1400" dirty="0">
                <a:solidFill>
                  <a:schemeClr val="lt1">
                    <a:alpha val="99000"/>
                  </a:schemeClr>
                </a:solidFill>
                <a:latin typeface="Consolas" pitchFamily="49" charset="0"/>
                <a:cs typeface="Consolas" pitchFamily="49" charset="0"/>
              </a:rPr>
              <a:t> </a:t>
            </a:r>
            <a:r>
              <a:rPr lang="en-US" sz="1400" dirty="0" smtClean="0">
                <a:solidFill>
                  <a:schemeClr val="lt1">
                    <a:alpha val="99000"/>
                  </a:schemeClr>
                </a:solidFill>
                <a:latin typeface="Consolas" pitchFamily="49" charset="0"/>
                <a:cs typeface="Consolas" pitchFamily="49" charset="0"/>
              </a:rPr>
              <a:t>  &lt;/text&gt;</a:t>
            </a:r>
          </a:p>
          <a:p>
            <a:r>
              <a:rPr lang="en-US" sz="1400" dirty="0" smtClean="0">
                <a:solidFill>
                  <a:schemeClr val="lt1">
                    <a:alpha val="99000"/>
                  </a:schemeClr>
                </a:solidFill>
                <a:latin typeface="Consolas" pitchFamily="49" charset="0"/>
                <a:cs typeface="Consolas" pitchFamily="49" charset="0"/>
              </a:rPr>
              <a:t>}</a:t>
            </a:r>
          </a:p>
        </p:txBody>
      </p:sp>
      <p:sp>
        <p:nvSpPr>
          <p:cNvPr id="10" name="Rectangle 9"/>
          <p:cNvSpPr/>
          <p:nvPr/>
        </p:nvSpPr>
        <p:spPr>
          <a:xfrm>
            <a:off x="1369228" y="3264873"/>
            <a:ext cx="2202847" cy="1077218"/>
          </a:xfrm>
          <a:prstGeom prst="rect">
            <a:avLst/>
          </a:prstGeom>
        </p:spPr>
        <p:txBody>
          <a:bodyPr wrap="none">
            <a:spAutoFit/>
          </a:bodyPr>
          <a:lstStyle/>
          <a:p>
            <a:r>
              <a:rPr lang="en-US" sz="4000" dirty="0">
                <a:solidFill>
                  <a:schemeClr val="accent2">
                    <a:alpha val="99000"/>
                  </a:schemeClr>
                </a:solidFill>
                <a:latin typeface="Segoe UI Light" pitchFamily="34" charset="0"/>
              </a:rPr>
              <a:t>Option 2:</a:t>
            </a:r>
          </a:p>
          <a:p>
            <a:r>
              <a:rPr lang="en-US" dirty="0">
                <a:solidFill>
                  <a:schemeClr val="tx2">
                    <a:alpha val="99000"/>
                  </a:schemeClr>
                </a:solidFill>
                <a:latin typeface="Segoe UI Light" pitchFamily="34" charset="0"/>
              </a:rPr>
              <a:t>Text Block</a:t>
            </a:r>
          </a:p>
        </p:txBody>
      </p:sp>
    </p:spTree>
    <p:extLst>
      <p:ext uri="{BB962C8B-B14F-4D97-AF65-F5344CB8AC3E}">
        <p14:creationId xmlns:p14="http://schemas.microsoft.com/office/powerpoint/2010/main" val="136696221"/>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bwMode="auto">
          <a:xfrm>
            <a:off x="-2" y="4173254"/>
            <a:ext cx="12188825" cy="1399705"/>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3" name="Rectangle 12"/>
          <p:cNvSpPr/>
          <p:nvPr/>
        </p:nvSpPr>
        <p:spPr bwMode="auto">
          <a:xfrm>
            <a:off x="-1" y="3048230"/>
            <a:ext cx="12188825" cy="954107"/>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4" name="Rectangle 13"/>
          <p:cNvSpPr/>
          <p:nvPr/>
        </p:nvSpPr>
        <p:spPr bwMode="auto">
          <a:xfrm>
            <a:off x="0" y="1695450"/>
            <a:ext cx="12188825" cy="1169551"/>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3" name="Title 2"/>
          <p:cNvSpPr>
            <a:spLocks noGrp="1"/>
          </p:cNvSpPr>
          <p:nvPr>
            <p:ph type="title"/>
          </p:nvPr>
        </p:nvSpPr>
        <p:spPr/>
        <p:txBody>
          <a:bodyPr/>
          <a:lstStyle/>
          <a:p>
            <a:r>
              <a:rPr lang="en-US" dirty="0" smtClean="0"/>
              <a:t>Commenting in Razor</a:t>
            </a:r>
            <a:endParaRPr lang="en-US" dirty="0"/>
          </a:p>
        </p:txBody>
      </p:sp>
      <p:sp>
        <p:nvSpPr>
          <p:cNvPr id="4" name="TextBox 3"/>
          <p:cNvSpPr txBox="1"/>
          <p:nvPr/>
        </p:nvSpPr>
        <p:spPr>
          <a:xfrm>
            <a:off x="5130025" y="1695450"/>
            <a:ext cx="5686397" cy="1169551"/>
          </a:xfrm>
          <a:prstGeom prst="rect">
            <a:avLst/>
          </a:prstGeom>
          <a:solidFill>
            <a:schemeClr val="accent6"/>
          </a:solidFill>
          <a:ln>
            <a:noFill/>
          </a:ln>
          <a:effectLst/>
        </p:spPr>
        <p:style>
          <a:lnRef idx="3">
            <a:schemeClr val="lt1"/>
          </a:lnRef>
          <a:fillRef idx="1">
            <a:schemeClr val="accent3"/>
          </a:fillRef>
          <a:effectRef idx="1">
            <a:schemeClr val="accent3"/>
          </a:effectRef>
          <a:fontRef idx="minor">
            <a:schemeClr val="lt1"/>
          </a:fontRef>
        </p:style>
        <p:txBody>
          <a:bodyPr wrap="square" rtlCol="0">
            <a:spAutoFit/>
          </a:bodyPr>
          <a:lstStyle/>
          <a:p>
            <a:r>
              <a:rPr lang="en-US" sz="1400" dirty="0" smtClean="0">
                <a:solidFill>
                  <a:schemeClr val="lt1">
                    <a:alpha val="99000"/>
                  </a:schemeClr>
                </a:solidFill>
                <a:latin typeface="Consolas" pitchFamily="49" charset="0"/>
                <a:cs typeface="Consolas" pitchFamily="49" charset="0"/>
              </a:rPr>
              <a:t>@*</a:t>
            </a:r>
          </a:p>
          <a:p>
            <a:r>
              <a:rPr lang="en-US" sz="1400" dirty="0">
                <a:solidFill>
                  <a:schemeClr val="lt1">
                    <a:alpha val="99000"/>
                  </a:schemeClr>
                </a:solidFill>
                <a:latin typeface="Consolas" pitchFamily="49" charset="0"/>
                <a:cs typeface="Consolas" pitchFamily="49" charset="0"/>
              </a:rPr>
              <a:t> </a:t>
            </a:r>
            <a:r>
              <a:rPr lang="en-US" sz="1400" dirty="0" smtClean="0">
                <a:solidFill>
                  <a:schemeClr val="lt1">
                    <a:alpha val="99000"/>
                  </a:schemeClr>
                </a:solidFill>
                <a:latin typeface="Consolas" pitchFamily="49" charset="0"/>
                <a:cs typeface="Consolas" pitchFamily="49" charset="0"/>
              </a:rPr>
              <a:t> &lt;div&gt;</a:t>
            </a:r>
          </a:p>
          <a:p>
            <a:r>
              <a:rPr lang="en-US" sz="1400" dirty="0" smtClean="0">
                <a:solidFill>
                  <a:schemeClr val="lt1">
                    <a:alpha val="99000"/>
                  </a:schemeClr>
                </a:solidFill>
                <a:latin typeface="Consolas" pitchFamily="49" charset="0"/>
                <a:cs typeface="Consolas" pitchFamily="49" charset="0"/>
              </a:rPr>
              <a:t>    Hello World</a:t>
            </a:r>
          </a:p>
          <a:p>
            <a:r>
              <a:rPr lang="en-US" sz="1400" dirty="0" smtClean="0">
                <a:solidFill>
                  <a:schemeClr val="lt1">
                    <a:alpha val="99000"/>
                  </a:schemeClr>
                </a:solidFill>
                <a:latin typeface="Consolas" pitchFamily="49" charset="0"/>
                <a:cs typeface="Consolas" pitchFamily="49" charset="0"/>
              </a:rPr>
              <a:t>  &lt;/div&gt;</a:t>
            </a:r>
          </a:p>
          <a:p>
            <a:r>
              <a:rPr lang="en-US" sz="1400" dirty="0" smtClean="0">
                <a:solidFill>
                  <a:schemeClr val="lt1">
                    <a:alpha val="99000"/>
                  </a:schemeClr>
                </a:solidFill>
                <a:latin typeface="Consolas" pitchFamily="49" charset="0"/>
                <a:cs typeface="Consolas" pitchFamily="49" charset="0"/>
              </a:rPr>
              <a:t>*@</a:t>
            </a:r>
          </a:p>
        </p:txBody>
      </p:sp>
      <p:sp>
        <p:nvSpPr>
          <p:cNvPr id="5" name="TextBox 4"/>
          <p:cNvSpPr txBox="1"/>
          <p:nvPr/>
        </p:nvSpPr>
        <p:spPr>
          <a:xfrm>
            <a:off x="5127340" y="4187964"/>
            <a:ext cx="5689082" cy="1384995"/>
          </a:xfrm>
          <a:prstGeom prst="rect">
            <a:avLst/>
          </a:prstGeom>
          <a:solidFill>
            <a:schemeClr val="accent6"/>
          </a:solidFill>
          <a:ln>
            <a:noFill/>
          </a:ln>
          <a:effectLst/>
        </p:spPr>
        <p:style>
          <a:lnRef idx="3">
            <a:schemeClr val="lt1"/>
          </a:lnRef>
          <a:fillRef idx="1">
            <a:schemeClr val="accent3"/>
          </a:fillRef>
          <a:effectRef idx="1">
            <a:schemeClr val="accent3"/>
          </a:effectRef>
          <a:fontRef idx="minor">
            <a:schemeClr val="lt1"/>
          </a:fontRef>
        </p:style>
        <p:txBody>
          <a:bodyPr wrap="square" rtlCol="0">
            <a:spAutoFit/>
          </a:bodyPr>
          <a:lstStyle/>
          <a:p>
            <a:r>
              <a:rPr lang="en-US" sz="1400" dirty="0" smtClean="0">
                <a:solidFill>
                  <a:schemeClr val="lt1">
                    <a:alpha val="99000"/>
                  </a:schemeClr>
                </a:solidFill>
                <a:latin typeface="Consolas" pitchFamily="49" charset="0"/>
                <a:cs typeface="Consolas" pitchFamily="49" charset="0"/>
              </a:rPr>
              <a:t>@*</a:t>
            </a:r>
          </a:p>
          <a:p>
            <a:r>
              <a:rPr lang="en-US" sz="1400" dirty="0">
                <a:solidFill>
                  <a:schemeClr val="lt1">
                    <a:alpha val="99000"/>
                  </a:schemeClr>
                </a:solidFill>
                <a:latin typeface="Consolas" pitchFamily="49" charset="0"/>
                <a:cs typeface="Consolas" pitchFamily="49" charset="0"/>
              </a:rPr>
              <a:t> </a:t>
            </a:r>
            <a:r>
              <a:rPr lang="en-US" sz="1400" dirty="0" smtClean="0">
                <a:solidFill>
                  <a:schemeClr val="lt1">
                    <a:alpha val="99000"/>
                  </a:schemeClr>
                </a:solidFill>
                <a:latin typeface="Consolas" pitchFamily="49" charset="0"/>
                <a:cs typeface="Consolas" pitchFamily="49" charset="0"/>
              </a:rPr>
              <a:t> @{ </a:t>
            </a:r>
          </a:p>
          <a:p>
            <a:r>
              <a:rPr lang="en-US" sz="1400" dirty="0" smtClean="0">
                <a:solidFill>
                  <a:schemeClr val="lt1">
                    <a:alpha val="99000"/>
                  </a:schemeClr>
                </a:solidFill>
                <a:latin typeface="Consolas" pitchFamily="49" charset="0"/>
                <a:cs typeface="Consolas" pitchFamily="49" charset="0"/>
              </a:rPr>
              <a:t>    </a:t>
            </a:r>
            <a:r>
              <a:rPr lang="en-US" sz="1400" dirty="0" err="1" smtClean="0">
                <a:solidFill>
                  <a:schemeClr val="lt1">
                    <a:alpha val="99000"/>
                  </a:schemeClr>
                </a:solidFill>
                <a:latin typeface="Consolas" pitchFamily="49" charset="0"/>
                <a:cs typeface="Consolas" pitchFamily="49" charset="0"/>
              </a:rPr>
              <a:t>var</a:t>
            </a:r>
            <a:r>
              <a:rPr lang="en-US" sz="1400" dirty="0" smtClean="0">
                <a:solidFill>
                  <a:schemeClr val="lt1">
                    <a:alpha val="99000"/>
                  </a:schemeClr>
                </a:solidFill>
                <a:latin typeface="Consolas" pitchFamily="49" charset="0"/>
                <a:cs typeface="Consolas" pitchFamily="49" charset="0"/>
              </a:rPr>
              <a:t> name = "John Doe";</a:t>
            </a:r>
          </a:p>
          <a:p>
            <a:r>
              <a:rPr lang="en-US" sz="1400" dirty="0">
                <a:solidFill>
                  <a:schemeClr val="lt1">
                    <a:alpha val="99000"/>
                  </a:schemeClr>
                </a:solidFill>
                <a:latin typeface="Consolas" pitchFamily="49" charset="0"/>
                <a:cs typeface="Consolas" pitchFamily="49" charset="0"/>
              </a:rPr>
              <a:t> </a:t>
            </a:r>
            <a:r>
              <a:rPr lang="en-US" sz="1400" dirty="0" smtClean="0">
                <a:solidFill>
                  <a:schemeClr val="lt1">
                    <a:alpha val="99000"/>
                  </a:schemeClr>
                </a:solidFill>
                <a:latin typeface="Consolas" pitchFamily="49" charset="0"/>
                <a:cs typeface="Consolas" pitchFamily="49" charset="0"/>
              </a:rPr>
              <a:t>   @name</a:t>
            </a:r>
          </a:p>
          <a:p>
            <a:r>
              <a:rPr lang="en-US" sz="1400" dirty="0" smtClean="0">
                <a:solidFill>
                  <a:schemeClr val="lt1">
                    <a:alpha val="99000"/>
                  </a:schemeClr>
                </a:solidFill>
                <a:latin typeface="Consolas" pitchFamily="49" charset="0"/>
                <a:cs typeface="Consolas" pitchFamily="49" charset="0"/>
              </a:rPr>
              <a:t>  }</a:t>
            </a:r>
          </a:p>
          <a:p>
            <a:r>
              <a:rPr lang="en-US" sz="1400" dirty="0" smtClean="0">
                <a:solidFill>
                  <a:schemeClr val="lt1">
                    <a:alpha val="99000"/>
                  </a:schemeClr>
                </a:solidFill>
                <a:latin typeface="Consolas" pitchFamily="49" charset="0"/>
                <a:cs typeface="Consolas" pitchFamily="49" charset="0"/>
              </a:rPr>
              <a:t>*@</a:t>
            </a:r>
          </a:p>
        </p:txBody>
      </p:sp>
      <p:sp>
        <p:nvSpPr>
          <p:cNvPr id="6" name="Rectangle 5"/>
          <p:cNvSpPr/>
          <p:nvPr/>
        </p:nvSpPr>
        <p:spPr>
          <a:xfrm>
            <a:off x="1366546" y="4187964"/>
            <a:ext cx="2202847" cy="1077218"/>
          </a:xfrm>
          <a:prstGeom prst="rect">
            <a:avLst/>
          </a:prstGeom>
        </p:spPr>
        <p:txBody>
          <a:bodyPr wrap="none">
            <a:spAutoFit/>
          </a:bodyPr>
          <a:lstStyle/>
          <a:p>
            <a:r>
              <a:rPr lang="en-US" sz="4000" dirty="0">
                <a:solidFill>
                  <a:schemeClr val="accent2">
                    <a:alpha val="99000"/>
                  </a:schemeClr>
                </a:solidFill>
                <a:latin typeface="Segoe UI Light" pitchFamily="34" charset="0"/>
              </a:rPr>
              <a:t>Option 3:</a:t>
            </a:r>
          </a:p>
          <a:p>
            <a:r>
              <a:rPr lang="en-US" dirty="0">
                <a:solidFill>
                  <a:schemeClr val="tx2">
                    <a:alpha val="99000"/>
                  </a:schemeClr>
                </a:solidFill>
                <a:latin typeface="Segoe UI Light" pitchFamily="34" charset="0"/>
              </a:rPr>
              <a:t>Both</a:t>
            </a:r>
          </a:p>
        </p:txBody>
      </p:sp>
      <p:sp>
        <p:nvSpPr>
          <p:cNvPr id="7" name="Rectangle 6"/>
          <p:cNvSpPr/>
          <p:nvPr/>
        </p:nvSpPr>
        <p:spPr>
          <a:xfrm>
            <a:off x="1369225" y="1695450"/>
            <a:ext cx="2202847" cy="1077218"/>
          </a:xfrm>
          <a:prstGeom prst="rect">
            <a:avLst/>
          </a:prstGeom>
        </p:spPr>
        <p:txBody>
          <a:bodyPr wrap="none">
            <a:spAutoFit/>
          </a:bodyPr>
          <a:lstStyle/>
          <a:p>
            <a:r>
              <a:rPr lang="en-US" sz="4000" dirty="0">
                <a:solidFill>
                  <a:schemeClr val="accent2">
                    <a:alpha val="99000"/>
                  </a:schemeClr>
                </a:solidFill>
                <a:latin typeface="Segoe UI Light" pitchFamily="34" charset="0"/>
              </a:rPr>
              <a:t>Option 1:</a:t>
            </a:r>
          </a:p>
          <a:p>
            <a:r>
              <a:rPr lang="en-US" dirty="0">
                <a:solidFill>
                  <a:schemeClr val="tx2">
                    <a:alpha val="99000"/>
                  </a:schemeClr>
                </a:solidFill>
                <a:latin typeface="Segoe UI Light" pitchFamily="34" charset="0"/>
              </a:rPr>
              <a:t>Markup</a:t>
            </a:r>
          </a:p>
        </p:txBody>
      </p:sp>
      <p:sp>
        <p:nvSpPr>
          <p:cNvPr id="8" name="TextBox 7"/>
          <p:cNvSpPr txBox="1"/>
          <p:nvPr/>
        </p:nvSpPr>
        <p:spPr>
          <a:xfrm>
            <a:off x="5130024" y="3049429"/>
            <a:ext cx="5686400" cy="954107"/>
          </a:xfrm>
          <a:prstGeom prst="rect">
            <a:avLst/>
          </a:prstGeom>
          <a:solidFill>
            <a:schemeClr val="accent6"/>
          </a:solidFill>
          <a:ln>
            <a:noFill/>
          </a:ln>
          <a:effectLst/>
        </p:spPr>
        <p:style>
          <a:lnRef idx="3">
            <a:schemeClr val="lt1"/>
          </a:lnRef>
          <a:fillRef idx="1">
            <a:schemeClr val="accent3"/>
          </a:fillRef>
          <a:effectRef idx="1">
            <a:schemeClr val="accent3"/>
          </a:effectRef>
          <a:fontRef idx="minor">
            <a:schemeClr val="lt1"/>
          </a:fontRef>
        </p:style>
        <p:txBody>
          <a:bodyPr wrap="square" rtlCol="0">
            <a:spAutoFit/>
          </a:bodyPr>
          <a:lstStyle/>
          <a:p>
            <a:r>
              <a:rPr lang="en-US" sz="1400" dirty="0" smtClean="0">
                <a:solidFill>
                  <a:schemeClr val="lt1">
                    <a:alpha val="99000"/>
                  </a:schemeClr>
                </a:solidFill>
                <a:latin typeface="Consolas" pitchFamily="49" charset="0"/>
                <a:cs typeface="Consolas" pitchFamily="49" charset="0"/>
              </a:rPr>
              <a:t>@{ </a:t>
            </a:r>
          </a:p>
          <a:p>
            <a:r>
              <a:rPr lang="en-US" sz="1400" dirty="0" smtClean="0">
                <a:solidFill>
                  <a:schemeClr val="lt1">
                    <a:alpha val="99000"/>
                  </a:schemeClr>
                </a:solidFill>
                <a:latin typeface="Consolas" pitchFamily="49" charset="0"/>
                <a:cs typeface="Consolas" pitchFamily="49" charset="0"/>
              </a:rPr>
              <a:t>  //</a:t>
            </a:r>
            <a:r>
              <a:rPr lang="en-US" sz="1400" dirty="0" err="1" smtClean="0">
                <a:solidFill>
                  <a:schemeClr val="lt1">
                    <a:alpha val="99000"/>
                  </a:schemeClr>
                </a:solidFill>
                <a:latin typeface="Consolas" pitchFamily="49" charset="0"/>
                <a:cs typeface="Consolas" pitchFamily="49" charset="0"/>
              </a:rPr>
              <a:t>var</a:t>
            </a:r>
            <a:r>
              <a:rPr lang="en-US" sz="1400" dirty="0" smtClean="0">
                <a:solidFill>
                  <a:schemeClr val="lt1">
                    <a:alpha val="99000"/>
                  </a:schemeClr>
                </a:solidFill>
                <a:latin typeface="Consolas" pitchFamily="49" charset="0"/>
                <a:cs typeface="Consolas" pitchFamily="49" charset="0"/>
              </a:rPr>
              <a:t> name = "John Doe”;</a:t>
            </a:r>
          </a:p>
          <a:p>
            <a:r>
              <a:rPr lang="en-US" sz="1400" dirty="0" smtClean="0">
                <a:solidFill>
                  <a:schemeClr val="lt1">
                    <a:alpha val="99000"/>
                  </a:schemeClr>
                </a:solidFill>
                <a:latin typeface="Consolas" pitchFamily="49" charset="0"/>
                <a:cs typeface="Consolas" pitchFamily="49" charset="0"/>
              </a:rPr>
              <a:t>  //@name</a:t>
            </a:r>
          </a:p>
          <a:p>
            <a:r>
              <a:rPr lang="en-US" sz="1400" dirty="0" smtClean="0">
                <a:solidFill>
                  <a:schemeClr val="lt1">
                    <a:alpha val="99000"/>
                  </a:schemeClr>
                </a:solidFill>
                <a:latin typeface="Consolas" pitchFamily="49" charset="0"/>
                <a:cs typeface="Consolas" pitchFamily="49" charset="0"/>
              </a:rPr>
              <a:t>}</a:t>
            </a:r>
          </a:p>
        </p:txBody>
      </p:sp>
      <p:sp>
        <p:nvSpPr>
          <p:cNvPr id="9" name="Rectangle 8"/>
          <p:cNvSpPr/>
          <p:nvPr/>
        </p:nvSpPr>
        <p:spPr>
          <a:xfrm>
            <a:off x="1369228" y="2986674"/>
            <a:ext cx="2202847" cy="1077218"/>
          </a:xfrm>
          <a:prstGeom prst="rect">
            <a:avLst/>
          </a:prstGeom>
        </p:spPr>
        <p:txBody>
          <a:bodyPr wrap="none">
            <a:spAutoFit/>
          </a:bodyPr>
          <a:lstStyle/>
          <a:p>
            <a:r>
              <a:rPr lang="en-US" sz="4000" dirty="0">
                <a:solidFill>
                  <a:schemeClr val="accent2">
                    <a:alpha val="99000"/>
                  </a:schemeClr>
                </a:solidFill>
                <a:latin typeface="Segoe UI Light" pitchFamily="34" charset="0"/>
              </a:rPr>
              <a:t>Option 2:</a:t>
            </a:r>
          </a:p>
          <a:p>
            <a:r>
              <a:rPr lang="en-US" dirty="0">
                <a:solidFill>
                  <a:schemeClr val="tx2">
                    <a:alpha val="99000"/>
                  </a:schemeClr>
                </a:solidFill>
                <a:latin typeface="Segoe UI Light" pitchFamily="34" charset="0"/>
              </a:rPr>
              <a:t>Code</a:t>
            </a:r>
          </a:p>
        </p:txBody>
      </p:sp>
    </p:spTree>
    <p:extLst>
      <p:ext uri="{BB962C8B-B14F-4D97-AF65-F5344CB8AC3E}">
        <p14:creationId xmlns:p14="http://schemas.microsoft.com/office/powerpoint/2010/main" val="3767706224"/>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Razor Syntax</a:t>
            </a:r>
            <a:endParaRPr lang="en-US" dirty="0"/>
          </a:p>
        </p:txBody>
      </p:sp>
      <p:sp>
        <p:nvSpPr>
          <p:cNvPr id="2" name="Subtitle 1"/>
          <p:cNvSpPr>
            <a:spLocks noGrp="1"/>
          </p:cNvSpPr>
          <p:nvPr>
            <p:ph type="subTitle" idx="1"/>
          </p:nvPr>
        </p:nvSpPr>
        <p:spPr/>
        <p:txBody>
          <a:bodyPr/>
          <a:lstStyle/>
          <a:p>
            <a:endParaRPr lang="en-US"/>
          </a:p>
        </p:txBody>
      </p:sp>
      <p:sp>
        <p:nvSpPr>
          <p:cNvPr id="5" name="Text Placeholder 4"/>
          <p:cNvSpPr>
            <a:spLocks noGrp="1"/>
          </p:cNvSpPr>
          <p:nvPr>
            <p:ph type="body" sz="quarter" idx="10"/>
          </p:nvPr>
        </p:nvSpPr>
        <p:spPr/>
        <p:txBody>
          <a:bodyPr/>
          <a:lstStyle/>
          <a:p>
            <a:r>
              <a:rPr lang="en-US" dirty="0" smtClean="0"/>
              <a:t>demo</a:t>
            </a:r>
            <a:endParaRPr lang="en-US" dirty="0"/>
          </a:p>
        </p:txBody>
      </p:sp>
    </p:spTree>
    <p:extLst>
      <p:ext uri="{BB962C8B-B14F-4D97-AF65-F5344CB8AC3E}">
        <p14:creationId xmlns:p14="http://schemas.microsoft.com/office/powerpoint/2010/main" val="2071096269"/>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Database</a:t>
            </a:r>
            <a:endParaRPr lang="en-US" dirty="0"/>
          </a:p>
        </p:txBody>
      </p:sp>
      <p:sp>
        <p:nvSpPr>
          <p:cNvPr id="5" name="Content Placeholder 4"/>
          <p:cNvSpPr>
            <a:spLocks noGrp="1"/>
          </p:cNvSpPr>
          <p:nvPr>
            <p:ph type="body" sz="quarter" idx="10"/>
          </p:nvPr>
        </p:nvSpPr>
        <p:spPr>
          <a:xfrm>
            <a:off x="519112" y="1447799"/>
            <a:ext cx="11149013" cy="1999009"/>
          </a:xfrm>
        </p:spPr>
        <p:txBody>
          <a:bodyPr numCol="2"/>
          <a:lstStyle/>
          <a:p>
            <a:r>
              <a:rPr lang="en-US" dirty="0" smtClean="0">
                <a:solidFill>
                  <a:schemeClr val="accent2">
                    <a:alpha val="99000"/>
                  </a:schemeClr>
                </a:solidFill>
              </a:rPr>
              <a:t>SQL Compact Edition</a:t>
            </a:r>
          </a:p>
          <a:p>
            <a:pPr lvl="1"/>
            <a:r>
              <a:rPr lang="en-US" sz="3200" dirty="0" smtClean="0">
                <a:latin typeface="Segoe UI Light" pitchFamily="34" charset="0"/>
              </a:rPr>
              <a:t>File-based, so it’s portable. </a:t>
            </a:r>
            <a:br>
              <a:rPr lang="en-US" sz="3200" dirty="0" smtClean="0">
                <a:latin typeface="Segoe UI Light" pitchFamily="34" charset="0"/>
              </a:rPr>
            </a:br>
            <a:r>
              <a:rPr lang="en-US" sz="3200" dirty="0" smtClean="0">
                <a:latin typeface="Segoe UI Light" pitchFamily="34" charset="0"/>
              </a:rPr>
              <a:t>Runs without a server.</a:t>
            </a:r>
            <a:br>
              <a:rPr lang="en-US" sz="3200" dirty="0" smtClean="0">
                <a:latin typeface="Segoe UI Light" pitchFamily="34" charset="0"/>
              </a:rPr>
            </a:br>
            <a:endParaRPr lang="en-US" sz="3200" dirty="0" smtClean="0">
              <a:latin typeface="Segoe UI Light" pitchFamily="34" charset="0"/>
            </a:endParaRPr>
          </a:p>
          <a:p>
            <a:r>
              <a:rPr lang="en-US" dirty="0" smtClean="0">
                <a:solidFill>
                  <a:schemeClr val="accent2">
                    <a:alpha val="99000"/>
                  </a:schemeClr>
                </a:solidFill>
              </a:rPr>
              <a:t>Easy to design, </a:t>
            </a:r>
            <a:br>
              <a:rPr lang="en-US" dirty="0" smtClean="0">
                <a:solidFill>
                  <a:schemeClr val="accent2">
                    <a:alpha val="99000"/>
                  </a:schemeClr>
                </a:solidFill>
              </a:rPr>
            </a:br>
            <a:r>
              <a:rPr lang="en-US" dirty="0" smtClean="0">
                <a:solidFill>
                  <a:schemeClr val="accent2">
                    <a:alpha val="99000"/>
                  </a:schemeClr>
                </a:solidFill>
              </a:rPr>
              <a:t>easy to code against</a:t>
            </a:r>
          </a:p>
          <a:p>
            <a:endParaRPr lang="en-US"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7525" y="3284189"/>
            <a:ext cx="4804410" cy="2965799"/>
          </a:xfrm>
          <a:prstGeom prst="rect">
            <a:avLst/>
          </a:prstGeom>
          <a:solidFill>
            <a:srgbClr val="FFFFFF">
              <a:shade val="85000"/>
            </a:srgbClr>
          </a:solidFill>
          <a:ln w="88900" cap="sq">
            <a:solidFill>
              <a:srgbClr val="FFFFFF"/>
            </a:solidFill>
            <a:miter lim="800000"/>
          </a:ln>
          <a:effectLst/>
          <a:scene3d>
            <a:camera prst="orthographicFront"/>
            <a:lightRig rig="twoPt" dir="t">
              <a:rot lat="0" lon="0" rev="7200000"/>
            </a:lightRig>
          </a:scene3d>
          <a:sp3d>
            <a:contourClr>
              <a:srgbClr val="FFFFFF"/>
            </a:contourClr>
          </a:sp3d>
          <a:extLst/>
        </p:spPr>
      </p:pic>
      <p:sp>
        <p:nvSpPr>
          <p:cNvPr id="6" name="TextBox 5"/>
          <p:cNvSpPr txBox="1"/>
          <p:nvPr/>
        </p:nvSpPr>
        <p:spPr>
          <a:xfrm>
            <a:off x="3698777" y="5691387"/>
            <a:ext cx="1553630" cy="461665"/>
          </a:xfrm>
          <a:prstGeom prst="rect">
            <a:avLst/>
          </a:prstGeom>
          <a:noFill/>
        </p:spPr>
        <p:txBody>
          <a:bodyPr wrap="none" rtlCol="0">
            <a:spAutoFit/>
          </a:bodyPr>
          <a:lstStyle/>
          <a:p>
            <a:r>
              <a:rPr lang="en-US" sz="2400" dirty="0" smtClean="0">
                <a:solidFill>
                  <a:schemeClr val="bg1">
                    <a:alpha val="99000"/>
                  </a:schemeClr>
                </a:solidFill>
              </a:rPr>
              <a:t>Designing</a:t>
            </a:r>
            <a:endParaRPr lang="en-US" sz="2400" dirty="0">
              <a:solidFill>
                <a:schemeClr val="bg1">
                  <a:alpha val="99000"/>
                </a:schemeClr>
              </a:solidFill>
            </a:endParaRPr>
          </a:p>
        </p:txBody>
      </p:sp>
      <p:sp>
        <p:nvSpPr>
          <p:cNvPr id="9" name="TextBox 8"/>
          <p:cNvSpPr txBox="1"/>
          <p:nvPr/>
        </p:nvSpPr>
        <p:spPr>
          <a:xfrm>
            <a:off x="5989663" y="4666588"/>
            <a:ext cx="5686400" cy="954107"/>
          </a:xfrm>
          <a:prstGeom prst="rect">
            <a:avLst/>
          </a:prstGeom>
          <a:solidFill>
            <a:schemeClr val="accent6"/>
          </a:solidFill>
          <a:ln>
            <a:noFill/>
          </a:ln>
          <a:effectLst/>
        </p:spPr>
        <p:style>
          <a:lnRef idx="3">
            <a:schemeClr val="lt1"/>
          </a:lnRef>
          <a:fillRef idx="1">
            <a:schemeClr val="accent3"/>
          </a:fillRef>
          <a:effectRef idx="1">
            <a:schemeClr val="accent3"/>
          </a:effectRef>
          <a:fontRef idx="minor">
            <a:schemeClr val="lt1"/>
          </a:fontRef>
        </p:style>
        <p:txBody>
          <a:bodyPr wrap="square" rtlCol="0">
            <a:spAutoFit/>
          </a:bodyPr>
          <a:lstStyle/>
          <a:p>
            <a:r>
              <a:rPr lang="en-US" sz="1400" dirty="0" smtClean="0">
                <a:solidFill>
                  <a:schemeClr val="lt1">
                    <a:alpha val="99000"/>
                  </a:schemeClr>
                </a:solidFill>
                <a:latin typeface="Consolas" pitchFamily="49" charset="0"/>
                <a:cs typeface="Consolas" pitchFamily="49" charset="0"/>
              </a:rPr>
              <a:t>@{</a:t>
            </a:r>
          </a:p>
          <a:p>
            <a:r>
              <a:rPr lang="en-US" sz="1400" dirty="0">
                <a:solidFill>
                  <a:schemeClr val="lt1">
                    <a:alpha val="99000"/>
                  </a:schemeClr>
                </a:solidFill>
                <a:latin typeface="Consolas" pitchFamily="49" charset="0"/>
                <a:cs typeface="Consolas" pitchFamily="49" charset="0"/>
              </a:rPr>
              <a:t> </a:t>
            </a:r>
            <a:r>
              <a:rPr lang="en-US" sz="1400" dirty="0" smtClean="0">
                <a:solidFill>
                  <a:schemeClr val="lt1">
                    <a:alpha val="99000"/>
                  </a:schemeClr>
                </a:solidFill>
                <a:latin typeface="Consolas" pitchFamily="49" charset="0"/>
                <a:cs typeface="Consolas" pitchFamily="49" charset="0"/>
              </a:rPr>
              <a:t> </a:t>
            </a:r>
            <a:r>
              <a:rPr lang="en-US" sz="1400" dirty="0" err="1" smtClean="0">
                <a:solidFill>
                  <a:schemeClr val="lt1">
                    <a:alpha val="99000"/>
                  </a:schemeClr>
                </a:solidFill>
                <a:latin typeface="Consolas" pitchFamily="49" charset="0"/>
                <a:cs typeface="Consolas" pitchFamily="49" charset="0"/>
              </a:rPr>
              <a:t>var</a:t>
            </a:r>
            <a:r>
              <a:rPr lang="en-US" sz="1400" dirty="0" smtClean="0">
                <a:solidFill>
                  <a:schemeClr val="lt1">
                    <a:alpha val="99000"/>
                  </a:schemeClr>
                </a:solidFill>
                <a:latin typeface="Consolas" pitchFamily="49" charset="0"/>
                <a:cs typeface="Consolas" pitchFamily="49" charset="0"/>
              </a:rPr>
              <a:t> </a:t>
            </a:r>
            <a:r>
              <a:rPr lang="en-US" sz="1400" dirty="0" err="1" smtClean="0">
                <a:solidFill>
                  <a:schemeClr val="lt1">
                    <a:alpha val="99000"/>
                  </a:schemeClr>
                </a:solidFill>
                <a:latin typeface="Consolas" pitchFamily="49" charset="0"/>
                <a:cs typeface="Consolas" pitchFamily="49" charset="0"/>
              </a:rPr>
              <a:t>db</a:t>
            </a:r>
            <a:r>
              <a:rPr lang="en-US" sz="1400" dirty="0" smtClean="0">
                <a:solidFill>
                  <a:schemeClr val="lt1">
                    <a:alpha val="99000"/>
                  </a:schemeClr>
                </a:solidFill>
                <a:latin typeface="Consolas" pitchFamily="49" charset="0"/>
                <a:cs typeface="Consolas" pitchFamily="49" charset="0"/>
              </a:rPr>
              <a:t> = </a:t>
            </a:r>
            <a:r>
              <a:rPr lang="en-US" sz="1400" dirty="0" err="1" smtClean="0">
                <a:solidFill>
                  <a:schemeClr val="lt1">
                    <a:alpha val="99000"/>
                  </a:schemeClr>
                </a:solidFill>
                <a:latin typeface="Consolas" pitchFamily="49" charset="0"/>
                <a:cs typeface="Consolas" pitchFamily="49" charset="0"/>
              </a:rPr>
              <a:t>Database.Open</a:t>
            </a:r>
            <a:r>
              <a:rPr lang="en-US" sz="1400" dirty="0" smtClean="0">
                <a:solidFill>
                  <a:schemeClr val="lt1">
                    <a:alpha val="99000"/>
                  </a:schemeClr>
                </a:solidFill>
                <a:latin typeface="Consolas" pitchFamily="49" charset="0"/>
                <a:cs typeface="Consolas" pitchFamily="49" charset="0"/>
              </a:rPr>
              <a:t>("</a:t>
            </a:r>
            <a:r>
              <a:rPr lang="en-US" sz="1400" dirty="0" err="1" smtClean="0">
                <a:solidFill>
                  <a:schemeClr val="lt1">
                    <a:alpha val="99000"/>
                  </a:schemeClr>
                </a:solidFill>
                <a:latin typeface="Consolas" pitchFamily="49" charset="0"/>
                <a:cs typeface="Consolas" pitchFamily="49" charset="0"/>
              </a:rPr>
              <a:t>ArtGallery</a:t>
            </a:r>
            <a:r>
              <a:rPr lang="en-US" sz="1400" dirty="0" smtClean="0">
                <a:solidFill>
                  <a:schemeClr val="lt1">
                    <a:alpha val="99000"/>
                  </a:schemeClr>
                </a:solidFill>
                <a:latin typeface="Consolas" pitchFamily="49" charset="0"/>
                <a:cs typeface="Consolas" pitchFamily="49" charset="0"/>
              </a:rPr>
              <a:t>");</a:t>
            </a:r>
          </a:p>
          <a:p>
            <a:r>
              <a:rPr lang="en-US" sz="1400" dirty="0" smtClean="0">
                <a:solidFill>
                  <a:schemeClr val="lt1">
                    <a:alpha val="99000"/>
                  </a:schemeClr>
                </a:solidFill>
                <a:latin typeface="Consolas" pitchFamily="49" charset="0"/>
                <a:cs typeface="Consolas" pitchFamily="49" charset="0"/>
              </a:rPr>
              <a:t>  </a:t>
            </a:r>
            <a:r>
              <a:rPr lang="en-US" sz="1400" dirty="0" err="1" smtClean="0">
                <a:solidFill>
                  <a:schemeClr val="lt1">
                    <a:alpha val="99000"/>
                  </a:schemeClr>
                </a:solidFill>
                <a:latin typeface="Consolas" pitchFamily="49" charset="0"/>
                <a:cs typeface="Consolas" pitchFamily="49" charset="0"/>
              </a:rPr>
              <a:t>var</a:t>
            </a:r>
            <a:r>
              <a:rPr lang="en-US" sz="1400" dirty="0" smtClean="0">
                <a:solidFill>
                  <a:schemeClr val="lt1">
                    <a:alpha val="99000"/>
                  </a:schemeClr>
                </a:solidFill>
                <a:latin typeface="Consolas" pitchFamily="49" charset="0"/>
                <a:cs typeface="Consolas" pitchFamily="49" charset="0"/>
              </a:rPr>
              <a:t> product = </a:t>
            </a:r>
            <a:r>
              <a:rPr lang="en-US" sz="1400" dirty="0" err="1" smtClean="0">
                <a:solidFill>
                  <a:schemeClr val="lt1">
                    <a:alpha val="99000"/>
                  </a:schemeClr>
                </a:solidFill>
                <a:latin typeface="Consolas" pitchFamily="49" charset="0"/>
                <a:cs typeface="Consolas" pitchFamily="49" charset="0"/>
              </a:rPr>
              <a:t>db.Query</a:t>
            </a:r>
            <a:r>
              <a:rPr lang="en-US" sz="1400" dirty="0" smtClean="0">
                <a:solidFill>
                  <a:schemeClr val="lt1">
                    <a:alpha val="99000"/>
                  </a:schemeClr>
                </a:solidFill>
                <a:latin typeface="Consolas" pitchFamily="49" charset="0"/>
                <a:cs typeface="Consolas" pitchFamily="49" charset="0"/>
              </a:rPr>
              <a:t>("SELECT * FROM PRODUCTS); </a:t>
            </a:r>
          </a:p>
          <a:p>
            <a:r>
              <a:rPr lang="en-US" sz="1400" dirty="0" smtClean="0">
                <a:solidFill>
                  <a:schemeClr val="lt1">
                    <a:alpha val="99000"/>
                  </a:schemeClr>
                </a:solidFill>
                <a:latin typeface="Consolas" pitchFamily="49" charset="0"/>
                <a:cs typeface="Consolas" pitchFamily="49" charset="0"/>
              </a:rPr>
              <a:t>}</a:t>
            </a:r>
          </a:p>
        </p:txBody>
      </p:sp>
      <p:sp>
        <p:nvSpPr>
          <p:cNvPr id="10" name="TextBox 9"/>
          <p:cNvSpPr txBox="1"/>
          <p:nvPr/>
        </p:nvSpPr>
        <p:spPr>
          <a:xfrm>
            <a:off x="5989663" y="5691387"/>
            <a:ext cx="1168910" cy="461665"/>
          </a:xfrm>
          <a:prstGeom prst="rect">
            <a:avLst/>
          </a:prstGeom>
          <a:noFill/>
        </p:spPr>
        <p:txBody>
          <a:bodyPr wrap="none" rtlCol="0">
            <a:spAutoFit/>
          </a:bodyPr>
          <a:lstStyle/>
          <a:p>
            <a:r>
              <a:rPr lang="en-US" sz="2400" dirty="0" smtClean="0">
                <a:solidFill>
                  <a:schemeClr val="tx2">
                    <a:alpha val="99000"/>
                  </a:schemeClr>
                </a:solidFill>
              </a:rPr>
              <a:t>Coding</a:t>
            </a:r>
            <a:endParaRPr lang="en-US" sz="2400" dirty="0">
              <a:solidFill>
                <a:schemeClr val="tx2">
                  <a:alpha val="99000"/>
                </a:schemeClr>
              </a:solidFill>
            </a:endParaRPr>
          </a:p>
        </p:txBody>
      </p:sp>
    </p:spTree>
    <p:extLst>
      <p:ext uri="{BB962C8B-B14F-4D97-AF65-F5344CB8AC3E}">
        <p14:creationId xmlns:p14="http://schemas.microsoft.com/office/powerpoint/2010/main" val="20321056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animBg="1"/>
      <p:bldP spid="1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Database Access</a:t>
            </a:r>
            <a:endParaRPr lang="en-US" dirty="0"/>
          </a:p>
        </p:txBody>
      </p:sp>
      <p:sp>
        <p:nvSpPr>
          <p:cNvPr id="2" name="Subtitle 1"/>
          <p:cNvSpPr>
            <a:spLocks noGrp="1"/>
          </p:cNvSpPr>
          <p:nvPr>
            <p:ph type="subTitle" idx="1"/>
          </p:nvPr>
        </p:nvSpPr>
        <p:spPr/>
        <p:txBody>
          <a:bodyPr/>
          <a:lstStyle/>
          <a:p>
            <a:endParaRPr lang="en-US"/>
          </a:p>
        </p:txBody>
      </p:sp>
      <p:sp>
        <p:nvSpPr>
          <p:cNvPr id="5" name="Text Placeholder 4"/>
          <p:cNvSpPr>
            <a:spLocks noGrp="1"/>
          </p:cNvSpPr>
          <p:nvPr>
            <p:ph type="body" sz="quarter" idx="10"/>
          </p:nvPr>
        </p:nvSpPr>
        <p:spPr/>
        <p:txBody>
          <a:bodyPr/>
          <a:lstStyle/>
          <a:p>
            <a:r>
              <a:rPr lang="en-US" dirty="0" smtClean="0"/>
              <a:t>demo</a:t>
            </a:r>
            <a:endParaRPr lang="en-US" dirty="0"/>
          </a:p>
        </p:txBody>
      </p:sp>
    </p:spTree>
    <p:extLst>
      <p:ext uri="{BB962C8B-B14F-4D97-AF65-F5344CB8AC3E}">
        <p14:creationId xmlns:p14="http://schemas.microsoft.com/office/powerpoint/2010/main" val="2276393338"/>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Display Your Data Easily with </a:t>
            </a:r>
            <a:r>
              <a:rPr lang="en-US" dirty="0" err="1" smtClean="0"/>
              <a:t>WebGrid</a:t>
            </a:r>
            <a:endParaRPr lang="en-US" dirty="0"/>
          </a:p>
        </p:txBody>
      </p:sp>
      <p:sp>
        <p:nvSpPr>
          <p:cNvPr id="5" name="Content Placeholder 4"/>
          <p:cNvSpPr>
            <a:spLocks noGrp="1"/>
          </p:cNvSpPr>
          <p:nvPr>
            <p:ph type="body" sz="quarter" idx="10"/>
          </p:nvPr>
        </p:nvSpPr>
        <p:spPr>
          <a:xfrm>
            <a:off x="519112" y="1447799"/>
            <a:ext cx="11149013" cy="1112612"/>
          </a:xfrm>
        </p:spPr>
        <p:txBody>
          <a:bodyPr/>
          <a:lstStyle/>
          <a:p>
            <a:r>
              <a:rPr lang="en-US" sz="3600" dirty="0" smtClean="0"/>
              <a:t>Displays your data quickly and easily</a:t>
            </a:r>
          </a:p>
          <a:p>
            <a:r>
              <a:rPr lang="en-US" sz="3600" dirty="0" smtClean="0"/>
              <a:t>Lots of options to customize layout, appearance, paging etc.</a:t>
            </a:r>
            <a:endParaRPr lang="en-US" sz="3600" dirty="0"/>
          </a:p>
        </p:txBody>
      </p:sp>
      <p:sp>
        <p:nvSpPr>
          <p:cNvPr id="14" name="TextBox 13"/>
          <p:cNvSpPr txBox="1"/>
          <p:nvPr/>
        </p:nvSpPr>
        <p:spPr>
          <a:xfrm>
            <a:off x="517525" y="2770865"/>
            <a:ext cx="4959822" cy="2462213"/>
          </a:xfrm>
          <a:prstGeom prst="rect">
            <a:avLst/>
          </a:prstGeom>
          <a:solidFill>
            <a:schemeClr val="accent6"/>
          </a:solidFill>
          <a:ln>
            <a:noFill/>
          </a:ln>
          <a:effectLst/>
        </p:spPr>
        <p:style>
          <a:lnRef idx="3">
            <a:schemeClr val="lt1"/>
          </a:lnRef>
          <a:fillRef idx="1">
            <a:schemeClr val="accent3"/>
          </a:fillRef>
          <a:effectRef idx="1">
            <a:schemeClr val="accent3"/>
          </a:effectRef>
          <a:fontRef idx="minor">
            <a:schemeClr val="lt1"/>
          </a:fontRef>
        </p:style>
        <p:txBody>
          <a:bodyPr wrap="square" rtlCol="0">
            <a:spAutoFit/>
          </a:bodyPr>
          <a:lstStyle/>
          <a:p>
            <a:r>
              <a:rPr lang="en-US" sz="1400" dirty="0" smtClean="0">
                <a:solidFill>
                  <a:schemeClr val="lt1">
                    <a:alpha val="99000"/>
                  </a:schemeClr>
                </a:solidFill>
                <a:latin typeface="Consolas" pitchFamily="49" charset="0"/>
                <a:cs typeface="Consolas" pitchFamily="49" charset="0"/>
              </a:rPr>
              <a:t>@{</a:t>
            </a:r>
          </a:p>
          <a:p>
            <a:r>
              <a:rPr lang="en-US" sz="1400" dirty="0">
                <a:solidFill>
                  <a:schemeClr val="lt1">
                    <a:alpha val="99000"/>
                  </a:schemeClr>
                </a:solidFill>
                <a:latin typeface="Consolas" pitchFamily="49" charset="0"/>
                <a:cs typeface="Consolas" pitchFamily="49" charset="0"/>
              </a:rPr>
              <a:t> </a:t>
            </a:r>
            <a:r>
              <a:rPr lang="en-US" sz="1400" dirty="0" smtClean="0">
                <a:solidFill>
                  <a:schemeClr val="lt1">
                    <a:alpha val="99000"/>
                  </a:schemeClr>
                </a:solidFill>
                <a:latin typeface="Consolas" pitchFamily="49" charset="0"/>
                <a:cs typeface="Consolas" pitchFamily="49" charset="0"/>
              </a:rPr>
              <a:t> </a:t>
            </a:r>
            <a:r>
              <a:rPr lang="en-US" sz="1400" dirty="0" err="1" smtClean="0">
                <a:solidFill>
                  <a:schemeClr val="lt1">
                    <a:alpha val="99000"/>
                  </a:schemeClr>
                </a:solidFill>
                <a:latin typeface="Consolas" pitchFamily="49" charset="0"/>
                <a:cs typeface="Consolas" pitchFamily="49" charset="0"/>
              </a:rPr>
              <a:t>var</a:t>
            </a:r>
            <a:r>
              <a:rPr lang="en-US" sz="1400" dirty="0" smtClean="0">
                <a:solidFill>
                  <a:schemeClr val="lt1">
                    <a:alpha val="99000"/>
                  </a:schemeClr>
                </a:solidFill>
                <a:latin typeface="Consolas" pitchFamily="49" charset="0"/>
                <a:cs typeface="Consolas" pitchFamily="49" charset="0"/>
              </a:rPr>
              <a:t> </a:t>
            </a:r>
            <a:r>
              <a:rPr lang="en-US" sz="1400" dirty="0" err="1" smtClean="0">
                <a:solidFill>
                  <a:schemeClr val="lt1">
                    <a:alpha val="99000"/>
                  </a:schemeClr>
                </a:solidFill>
                <a:latin typeface="Consolas" pitchFamily="49" charset="0"/>
                <a:cs typeface="Consolas" pitchFamily="49" charset="0"/>
              </a:rPr>
              <a:t>db</a:t>
            </a:r>
            <a:r>
              <a:rPr lang="en-US" sz="1400" dirty="0" smtClean="0">
                <a:solidFill>
                  <a:schemeClr val="lt1">
                    <a:alpha val="99000"/>
                  </a:schemeClr>
                </a:solidFill>
                <a:latin typeface="Consolas" pitchFamily="49" charset="0"/>
                <a:cs typeface="Consolas" pitchFamily="49" charset="0"/>
              </a:rPr>
              <a:t> = </a:t>
            </a:r>
            <a:r>
              <a:rPr lang="en-US" sz="1400" dirty="0" err="1" smtClean="0">
                <a:solidFill>
                  <a:schemeClr val="lt1">
                    <a:alpha val="99000"/>
                  </a:schemeClr>
                </a:solidFill>
                <a:latin typeface="Consolas" pitchFamily="49" charset="0"/>
                <a:cs typeface="Consolas" pitchFamily="49" charset="0"/>
              </a:rPr>
              <a:t>Database.Open</a:t>
            </a:r>
            <a:r>
              <a:rPr lang="en-US" sz="1400" dirty="0" smtClean="0">
                <a:solidFill>
                  <a:schemeClr val="lt1">
                    <a:alpha val="99000"/>
                  </a:schemeClr>
                </a:solidFill>
                <a:latin typeface="Consolas" pitchFamily="49" charset="0"/>
                <a:cs typeface="Consolas" pitchFamily="49" charset="0"/>
              </a:rPr>
              <a:t>("</a:t>
            </a:r>
            <a:r>
              <a:rPr lang="en-US" sz="1400" dirty="0" err="1" smtClean="0">
                <a:solidFill>
                  <a:schemeClr val="lt1">
                    <a:alpha val="99000"/>
                  </a:schemeClr>
                </a:solidFill>
                <a:latin typeface="Consolas" pitchFamily="49" charset="0"/>
                <a:cs typeface="Consolas" pitchFamily="49" charset="0"/>
              </a:rPr>
              <a:t>ArtGallery</a:t>
            </a:r>
            <a:r>
              <a:rPr lang="en-US" sz="1400" dirty="0" smtClean="0">
                <a:solidFill>
                  <a:schemeClr val="lt1">
                    <a:alpha val="99000"/>
                  </a:schemeClr>
                </a:solidFill>
                <a:latin typeface="Consolas" pitchFamily="49" charset="0"/>
                <a:cs typeface="Consolas" pitchFamily="49" charset="0"/>
              </a:rPr>
              <a:t>");</a:t>
            </a:r>
          </a:p>
          <a:p>
            <a:r>
              <a:rPr lang="en-US" sz="1400" dirty="0" smtClean="0">
                <a:solidFill>
                  <a:schemeClr val="lt1">
                    <a:alpha val="99000"/>
                  </a:schemeClr>
                </a:solidFill>
                <a:latin typeface="Consolas" pitchFamily="49" charset="0"/>
                <a:cs typeface="Consolas" pitchFamily="49" charset="0"/>
              </a:rPr>
              <a:t>  </a:t>
            </a:r>
            <a:r>
              <a:rPr lang="en-US" sz="1400" dirty="0" err="1" smtClean="0">
                <a:solidFill>
                  <a:schemeClr val="lt1">
                    <a:alpha val="99000"/>
                  </a:schemeClr>
                </a:solidFill>
                <a:latin typeface="Consolas" pitchFamily="49" charset="0"/>
                <a:cs typeface="Consolas" pitchFamily="49" charset="0"/>
              </a:rPr>
              <a:t>var</a:t>
            </a:r>
            <a:r>
              <a:rPr lang="en-US" sz="1400" dirty="0" smtClean="0">
                <a:solidFill>
                  <a:schemeClr val="lt1">
                    <a:alpha val="99000"/>
                  </a:schemeClr>
                </a:solidFill>
                <a:latin typeface="Consolas" pitchFamily="49" charset="0"/>
                <a:cs typeface="Consolas" pitchFamily="49" charset="0"/>
              </a:rPr>
              <a:t> data = </a:t>
            </a:r>
            <a:r>
              <a:rPr lang="en-US" sz="1400" dirty="0" err="1" smtClean="0">
                <a:solidFill>
                  <a:schemeClr val="lt1">
                    <a:alpha val="99000"/>
                  </a:schemeClr>
                </a:solidFill>
                <a:latin typeface="Consolas" pitchFamily="49" charset="0"/>
                <a:cs typeface="Consolas" pitchFamily="49" charset="0"/>
              </a:rPr>
              <a:t>db.Query</a:t>
            </a:r>
            <a:r>
              <a:rPr lang="en-US" sz="1400" dirty="0" smtClean="0">
                <a:solidFill>
                  <a:schemeClr val="lt1">
                    <a:alpha val="99000"/>
                  </a:schemeClr>
                </a:solidFill>
                <a:latin typeface="Consolas" pitchFamily="49" charset="0"/>
                <a:cs typeface="Consolas" pitchFamily="49" charset="0"/>
              </a:rPr>
              <a:t>("SELECT * FROM PRODUCTS);</a:t>
            </a:r>
          </a:p>
          <a:p>
            <a:endParaRPr lang="en-US" sz="1400" dirty="0">
              <a:latin typeface="Consolas" pitchFamily="49" charset="0"/>
              <a:cs typeface="Consolas" pitchFamily="49" charset="0"/>
            </a:endParaRPr>
          </a:p>
          <a:p>
            <a:r>
              <a:rPr lang="en-US" sz="1400" dirty="0">
                <a:solidFill>
                  <a:schemeClr val="accent1">
                    <a:lumMod val="60000"/>
                    <a:lumOff val="40000"/>
                    <a:alpha val="99000"/>
                  </a:schemeClr>
                </a:solidFill>
                <a:latin typeface="Consolas" pitchFamily="49" charset="0"/>
                <a:cs typeface="Consolas" pitchFamily="49" charset="0"/>
              </a:rPr>
              <a:t> </a:t>
            </a:r>
            <a:r>
              <a:rPr lang="en-US" sz="1400" dirty="0" smtClean="0">
                <a:solidFill>
                  <a:schemeClr val="accent1">
                    <a:lumMod val="60000"/>
                    <a:lumOff val="40000"/>
                    <a:alpha val="99000"/>
                  </a:schemeClr>
                </a:solidFill>
                <a:latin typeface="Consolas" pitchFamily="49" charset="0"/>
                <a:cs typeface="Consolas" pitchFamily="49" charset="0"/>
              </a:rPr>
              <a:t> </a:t>
            </a:r>
            <a:r>
              <a:rPr lang="en-US" sz="1400" b="1" dirty="0" err="1">
                <a:solidFill>
                  <a:schemeClr val="accent1">
                    <a:lumMod val="60000"/>
                    <a:lumOff val="40000"/>
                    <a:alpha val="99000"/>
                  </a:schemeClr>
                </a:solidFill>
                <a:latin typeface="Consolas" pitchFamily="49" charset="0"/>
                <a:cs typeface="Consolas" pitchFamily="49" charset="0"/>
              </a:rPr>
              <a:t>var</a:t>
            </a:r>
            <a:r>
              <a:rPr lang="en-US" sz="1400" b="1" dirty="0">
                <a:solidFill>
                  <a:schemeClr val="accent1">
                    <a:lumMod val="60000"/>
                    <a:lumOff val="40000"/>
                    <a:alpha val="99000"/>
                  </a:schemeClr>
                </a:solidFill>
                <a:latin typeface="Consolas" pitchFamily="49" charset="0"/>
                <a:cs typeface="Consolas" pitchFamily="49" charset="0"/>
              </a:rPr>
              <a:t> grid = new </a:t>
            </a:r>
            <a:r>
              <a:rPr lang="en-US" sz="1400" b="1" dirty="0" err="1">
                <a:solidFill>
                  <a:schemeClr val="accent1">
                    <a:lumMod val="60000"/>
                    <a:lumOff val="40000"/>
                    <a:alpha val="99000"/>
                  </a:schemeClr>
                </a:solidFill>
                <a:latin typeface="Consolas" pitchFamily="49" charset="0"/>
                <a:cs typeface="Consolas" pitchFamily="49" charset="0"/>
              </a:rPr>
              <a:t>WebGrid</a:t>
            </a:r>
            <a:r>
              <a:rPr lang="en-US" sz="1400" b="1" dirty="0">
                <a:solidFill>
                  <a:schemeClr val="accent1">
                    <a:lumMod val="60000"/>
                    <a:lumOff val="40000"/>
                    <a:alpha val="99000"/>
                  </a:schemeClr>
                </a:solidFill>
                <a:latin typeface="Consolas" pitchFamily="49" charset="0"/>
                <a:cs typeface="Consolas" pitchFamily="49" charset="0"/>
              </a:rPr>
              <a:t>(data);</a:t>
            </a:r>
          </a:p>
          <a:p>
            <a:r>
              <a:rPr lang="en-US" sz="1400" dirty="0" smtClean="0">
                <a:solidFill>
                  <a:schemeClr val="lt1">
                    <a:alpha val="99000"/>
                  </a:schemeClr>
                </a:solidFill>
                <a:latin typeface="Consolas" pitchFamily="49" charset="0"/>
                <a:cs typeface="Consolas" pitchFamily="49" charset="0"/>
              </a:rPr>
              <a:t>}</a:t>
            </a:r>
          </a:p>
          <a:p>
            <a:endParaRPr lang="en-US" sz="1400" dirty="0">
              <a:solidFill>
                <a:schemeClr val="lt1">
                  <a:alpha val="99000"/>
                </a:schemeClr>
              </a:solidFill>
              <a:latin typeface="Consolas" pitchFamily="49" charset="0"/>
              <a:cs typeface="Consolas" pitchFamily="49" charset="0"/>
            </a:endParaRPr>
          </a:p>
          <a:p>
            <a:r>
              <a:rPr lang="en-US" sz="1400" dirty="0" smtClean="0">
                <a:solidFill>
                  <a:schemeClr val="lt1">
                    <a:alpha val="99000"/>
                  </a:schemeClr>
                </a:solidFill>
                <a:latin typeface="Consolas" pitchFamily="49" charset="0"/>
                <a:cs typeface="Consolas" pitchFamily="49" charset="0"/>
              </a:rPr>
              <a:t>&lt;div id="grid"&gt;</a:t>
            </a:r>
          </a:p>
          <a:p>
            <a:r>
              <a:rPr lang="en-US" sz="1400" dirty="0" smtClean="0">
                <a:solidFill>
                  <a:schemeClr val="accent1">
                    <a:lumMod val="60000"/>
                    <a:lumOff val="40000"/>
                    <a:alpha val="99000"/>
                  </a:schemeClr>
                </a:solidFill>
                <a:latin typeface="Consolas" pitchFamily="49" charset="0"/>
                <a:cs typeface="Consolas" pitchFamily="49" charset="0"/>
              </a:rPr>
              <a:t>  </a:t>
            </a:r>
            <a:r>
              <a:rPr lang="en-US" sz="1400" b="1" dirty="0">
                <a:solidFill>
                  <a:schemeClr val="accent1">
                    <a:lumMod val="60000"/>
                    <a:lumOff val="40000"/>
                    <a:alpha val="99000"/>
                  </a:schemeClr>
                </a:solidFill>
                <a:latin typeface="Consolas" pitchFamily="49" charset="0"/>
                <a:cs typeface="Consolas" pitchFamily="49" charset="0"/>
              </a:rPr>
              <a:t>@</a:t>
            </a:r>
            <a:r>
              <a:rPr lang="en-US" sz="1400" b="1" dirty="0" err="1">
                <a:solidFill>
                  <a:schemeClr val="accent1">
                    <a:lumMod val="60000"/>
                    <a:lumOff val="40000"/>
                    <a:alpha val="99000"/>
                  </a:schemeClr>
                </a:solidFill>
                <a:latin typeface="Consolas" pitchFamily="49" charset="0"/>
                <a:cs typeface="Consolas" pitchFamily="49" charset="0"/>
              </a:rPr>
              <a:t>grid.GetHtml</a:t>
            </a:r>
            <a:r>
              <a:rPr lang="en-US" sz="1400" b="1" dirty="0">
                <a:solidFill>
                  <a:schemeClr val="accent1">
                    <a:lumMod val="60000"/>
                    <a:lumOff val="40000"/>
                    <a:alpha val="99000"/>
                  </a:schemeClr>
                </a:solidFill>
                <a:latin typeface="Consolas" pitchFamily="49" charset="0"/>
                <a:cs typeface="Consolas" pitchFamily="49" charset="0"/>
              </a:rPr>
              <a:t>();</a:t>
            </a:r>
          </a:p>
          <a:p>
            <a:r>
              <a:rPr lang="en-US" sz="1400" dirty="0" smtClean="0">
                <a:solidFill>
                  <a:schemeClr val="lt1">
                    <a:alpha val="99000"/>
                  </a:schemeClr>
                </a:solidFill>
                <a:latin typeface="Consolas" pitchFamily="49" charset="0"/>
                <a:cs typeface="Consolas" pitchFamily="49" charset="0"/>
              </a:rPr>
              <a:t>&lt;/div&gt;</a:t>
            </a:r>
          </a:p>
          <a:p>
            <a:endParaRPr lang="en-US" sz="1400" dirty="0" smtClean="0">
              <a:latin typeface="Consolas" pitchFamily="49" charset="0"/>
              <a:cs typeface="Consolas" pitchFamily="49" charset="0"/>
            </a:endParaRPr>
          </a:p>
        </p:txBody>
      </p:sp>
      <p:sp>
        <p:nvSpPr>
          <p:cNvPr id="19" name="TextBox 18" hidden="1"/>
          <p:cNvSpPr txBox="1"/>
          <p:nvPr/>
        </p:nvSpPr>
        <p:spPr>
          <a:xfrm>
            <a:off x="2624182" y="3784254"/>
            <a:ext cx="6965064" cy="2462213"/>
          </a:xfrm>
          <a:prstGeom prst="rect">
            <a:avLst/>
          </a:prstGeom>
          <a:solidFill>
            <a:schemeClr val="accent6">
              <a:lumMod val="75000"/>
            </a:schemeClr>
          </a:solidFill>
          <a:ln>
            <a:noFill/>
          </a:ln>
          <a:effectLst/>
        </p:spPr>
        <p:style>
          <a:lnRef idx="3">
            <a:schemeClr val="lt1"/>
          </a:lnRef>
          <a:fillRef idx="1">
            <a:schemeClr val="accent3"/>
          </a:fillRef>
          <a:effectRef idx="1">
            <a:schemeClr val="accent3"/>
          </a:effectRef>
          <a:fontRef idx="minor">
            <a:schemeClr val="lt1"/>
          </a:fontRef>
        </p:style>
        <p:txBody>
          <a:bodyPr wrap="square" rtlCol="0">
            <a:spAutoFit/>
          </a:bodyPr>
          <a:lstStyle/>
          <a:p>
            <a:endParaRPr lang="en-US" sz="1400" dirty="0">
              <a:latin typeface="Consolas" pitchFamily="49" charset="0"/>
              <a:cs typeface="Consolas" pitchFamily="49" charset="0"/>
            </a:endParaRPr>
          </a:p>
          <a:p>
            <a:r>
              <a:rPr lang="en-US" sz="1400" dirty="0" smtClean="0">
                <a:solidFill>
                  <a:schemeClr val="lt1">
                    <a:alpha val="99000"/>
                  </a:schemeClr>
                </a:solidFill>
                <a:latin typeface="Consolas" pitchFamily="49" charset="0"/>
                <a:cs typeface="Consolas" pitchFamily="49" charset="0"/>
              </a:rPr>
              <a:t>&lt;div id="grid"&gt;</a:t>
            </a:r>
          </a:p>
          <a:p>
            <a:r>
              <a:rPr lang="en-US" sz="1400" dirty="0" smtClean="0">
                <a:solidFill>
                  <a:schemeClr val="lt1">
                    <a:alpha val="99000"/>
                  </a:schemeClr>
                </a:solidFill>
                <a:latin typeface="Consolas" pitchFamily="49" charset="0"/>
                <a:cs typeface="Consolas" pitchFamily="49" charset="0"/>
              </a:rPr>
              <a:t>  @</a:t>
            </a:r>
            <a:r>
              <a:rPr lang="en-US" sz="1400" dirty="0" err="1" smtClean="0">
                <a:solidFill>
                  <a:schemeClr val="lt1">
                    <a:alpha val="99000"/>
                  </a:schemeClr>
                </a:solidFill>
                <a:latin typeface="Consolas" pitchFamily="49" charset="0"/>
                <a:cs typeface="Consolas" pitchFamily="49" charset="0"/>
              </a:rPr>
              <a:t>grid.GetHtml</a:t>
            </a:r>
            <a:r>
              <a:rPr lang="en-US" sz="1400" dirty="0" smtClean="0">
                <a:solidFill>
                  <a:schemeClr val="lt1">
                    <a:alpha val="99000"/>
                  </a:schemeClr>
                </a:solidFill>
                <a:latin typeface="Consolas" pitchFamily="49" charset="0"/>
                <a:cs typeface="Consolas" pitchFamily="49" charset="0"/>
              </a:rPr>
              <a:t>(</a:t>
            </a:r>
          </a:p>
          <a:p>
            <a:r>
              <a:rPr lang="en-US" sz="1400" dirty="0" smtClean="0">
                <a:latin typeface="Consolas" pitchFamily="49" charset="0"/>
                <a:cs typeface="Consolas" pitchFamily="49" charset="0"/>
              </a:rPr>
              <a:t>    </a:t>
            </a:r>
            <a:r>
              <a:rPr lang="en-US" sz="1400" b="1" dirty="0">
                <a:solidFill>
                  <a:schemeClr val="accent1">
                    <a:lumMod val="60000"/>
                    <a:lumOff val="40000"/>
                  </a:schemeClr>
                </a:solidFill>
                <a:latin typeface="Consolas" pitchFamily="49" charset="0"/>
                <a:cs typeface="Consolas" pitchFamily="49" charset="0"/>
              </a:rPr>
              <a:t>columns: </a:t>
            </a:r>
            <a:r>
              <a:rPr lang="en-US" sz="1400" b="1" dirty="0" err="1">
                <a:solidFill>
                  <a:schemeClr val="accent1">
                    <a:lumMod val="60000"/>
                    <a:lumOff val="40000"/>
                  </a:schemeClr>
                </a:solidFill>
                <a:latin typeface="Consolas" pitchFamily="49" charset="0"/>
                <a:cs typeface="Consolas" pitchFamily="49" charset="0"/>
              </a:rPr>
              <a:t>grid.Columns</a:t>
            </a:r>
            <a:r>
              <a:rPr lang="en-US" sz="1400" b="1" dirty="0">
                <a:solidFill>
                  <a:schemeClr val="accent1">
                    <a:lumMod val="60000"/>
                    <a:lumOff val="40000"/>
                  </a:schemeClr>
                </a:solidFill>
                <a:latin typeface="Consolas" pitchFamily="49" charset="0"/>
                <a:cs typeface="Consolas" pitchFamily="49" charset="0"/>
              </a:rPr>
              <a:t>(</a:t>
            </a:r>
          </a:p>
          <a:p>
            <a:r>
              <a:rPr lang="en-US" sz="1400" b="1" dirty="0">
                <a:solidFill>
                  <a:schemeClr val="accent1">
                    <a:lumMod val="60000"/>
                    <a:lumOff val="40000"/>
                  </a:schemeClr>
                </a:solidFill>
                <a:latin typeface="Consolas" pitchFamily="49" charset="0"/>
                <a:cs typeface="Consolas" pitchFamily="49" charset="0"/>
              </a:rPr>
              <a:t>      </a:t>
            </a:r>
            <a:r>
              <a:rPr lang="en-US" sz="1400" b="1" dirty="0" err="1">
                <a:solidFill>
                  <a:schemeClr val="accent1">
                    <a:lumMod val="60000"/>
                    <a:lumOff val="40000"/>
                  </a:schemeClr>
                </a:solidFill>
                <a:latin typeface="Consolas" pitchFamily="49" charset="0"/>
                <a:cs typeface="Consolas" pitchFamily="49" charset="0"/>
              </a:rPr>
              <a:t>grid.Column</a:t>
            </a:r>
            <a:r>
              <a:rPr lang="en-US" sz="1400" b="1" dirty="0">
                <a:solidFill>
                  <a:schemeClr val="accent1">
                    <a:lumMod val="60000"/>
                    <a:lumOff val="40000"/>
                  </a:schemeClr>
                </a:solidFill>
                <a:latin typeface="Consolas" pitchFamily="49" charset="0"/>
                <a:cs typeface="Consolas" pitchFamily="49" charset="0"/>
              </a:rPr>
              <a:t>("Name", "Product", style: "product"),</a:t>
            </a:r>
          </a:p>
          <a:p>
            <a:r>
              <a:rPr lang="en-US" sz="1400" b="1" dirty="0">
                <a:solidFill>
                  <a:schemeClr val="accent1">
                    <a:lumMod val="60000"/>
                    <a:lumOff val="40000"/>
                  </a:schemeClr>
                </a:solidFill>
                <a:latin typeface="Consolas" pitchFamily="49" charset="0"/>
                <a:cs typeface="Consolas" pitchFamily="49" charset="0"/>
              </a:rPr>
              <a:t>      </a:t>
            </a:r>
            <a:r>
              <a:rPr lang="en-US" sz="1400" b="1" dirty="0" err="1">
                <a:solidFill>
                  <a:schemeClr val="accent1">
                    <a:lumMod val="60000"/>
                    <a:lumOff val="40000"/>
                  </a:schemeClr>
                </a:solidFill>
                <a:latin typeface="Consolas" pitchFamily="49" charset="0"/>
                <a:cs typeface="Consolas" pitchFamily="49" charset="0"/>
              </a:rPr>
              <a:t>grid.Column</a:t>
            </a:r>
            <a:r>
              <a:rPr lang="en-US" sz="1400" b="1" dirty="0">
                <a:solidFill>
                  <a:schemeClr val="accent1">
                    <a:lumMod val="60000"/>
                    <a:lumOff val="40000"/>
                  </a:schemeClr>
                </a:solidFill>
                <a:latin typeface="Consolas" pitchFamily="49" charset="0"/>
                <a:cs typeface="Consolas" pitchFamily="49" charset="0"/>
              </a:rPr>
              <a:t>("Description", format:@&lt;i&gt;@</a:t>
            </a:r>
            <a:r>
              <a:rPr lang="en-US" sz="1400" b="1" dirty="0" err="1">
                <a:solidFill>
                  <a:schemeClr val="accent1">
                    <a:lumMod val="60000"/>
                    <a:lumOff val="40000"/>
                  </a:schemeClr>
                </a:solidFill>
                <a:latin typeface="Consolas" pitchFamily="49" charset="0"/>
                <a:cs typeface="Consolas" pitchFamily="49" charset="0"/>
              </a:rPr>
              <a:t>item.Description</a:t>
            </a:r>
            <a:r>
              <a:rPr lang="en-US" sz="1400" b="1" dirty="0">
                <a:solidFill>
                  <a:schemeClr val="accent1">
                    <a:lumMod val="60000"/>
                    <a:lumOff val="40000"/>
                  </a:schemeClr>
                </a:solidFill>
                <a:latin typeface="Consolas" pitchFamily="49" charset="0"/>
                <a:cs typeface="Consolas" pitchFamily="49" charset="0"/>
              </a:rPr>
              <a:t>&lt;/i&gt;),</a:t>
            </a:r>
          </a:p>
          <a:p>
            <a:r>
              <a:rPr lang="en-US" sz="1400" b="1" dirty="0">
                <a:solidFill>
                  <a:schemeClr val="accent1">
                    <a:lumMod val="60000"/>
                    <a:lumOff val="40000"/>
                  </a:schemeClr>
                </a:solidFill>
                <a:latin typeface="Consolas" pitchFamily="49" charset="0"/>
                <a:cs typeface="Consolas" pitchFamily="49" charset="0"/>
              </a:rPr>
              <a:t>      </a:t>
            </a:r>
            <a:r>
              <a:rPr lang="en-US" sz="1400" b="1" dirty="0" err="1">
                <a:solidFill>
                  <a:schemeClr val="accent1">
                    <a:lumMod val="60000"/>
                    <a:lumOff val="40000"/>
                  </a:schemeClr>
                </a:solidFill>
                <a:latin typeface="Consolas" pitchFamily="49" charset="0"/>
                <a:cs typeface="Consolas" pitchFamily="49" charset="0"/>
              </a:rPr>
              <a:t>grid.Column</a:t>
            </a:r>
            <a:r>
              <a:rPr lang="en-US" sz="1400" b="1" dirty="0">
                <a:solidFill>
                  <a:schemeClr val="accent1">
                    <a:lumMod val="60000"/>
                    <a:lumOff val="40000"/>
                  </a:schemeClr>
                </a:solidFill>
                <a:latin typeface="Consolas" pitchFamily="49" charset="0"/>
                <a:cs typeface="Consolas" pitchFamily="49" charset="0"/>
              </a:rPr>
              <a:t>("Price", format:@&lt;text&gt;$@</a:t>
            </a:r>
            <a:r>
              <a:rPr lang="en-US" sz="1400" b="1" dirty="0" err="1">
                <a:solidFill>
                  <a:schemeClr val="accent1">
                    <a:lumMod val="60000"/>
                    <a:lumOff val="40000"/>
                  </a:schemeClr>
                </a:solidFill>
                <a:latin typeface="Consolas" pitchFamily="49" charset="0"/>
                <a:cs typeface="Consolas" pitchFamily="49" charset="0"/>
              </a:rPr>
              <a:t>item.Price</a:t>
            </a:r>
            <a:r>
              <a:rPr lang="en-US" sz="1400" b="1" dirty="0">
                <a:solidFill>
                  <a:schemeClr val="accent1">
                    <a:lumMod val="60000"/>
                    <a:lumOff val="40000"/>
                  </a:schemeClr>
                </a:solidFill>
                <a:latin typeface="Consolas" pitchFamily="49" charset="0"/>
                <a:cs typeface="Consolas" pitchFamily="49" charset="0"/>
              </a:rPr>
              <a:t>&lt;/text&gt;)</a:t>
            </a:r>
          </a:p>
          <a:p>
            <a:r>
              <a:rPr lang="en-US" sz="1400" dirty="0" smtClean="0">
                <a:solidFill>
                  <a:schemeClr val="accent6">
                    <a:lumMod val="75000"/>
                  </a:schemeClr>
                </a:solidFill>
                <a:latin typeface="Consolas" pitchFamily="49" charset="0"/>
                <a:cs typeface="Consolas" pitchFamily="49" charset="0"/>
              </a:rPr>
              <a:t>   </a:t>
            </a:r>
            <a:r>
              <a:rPr lang="en-US" sz="1400" dirty="0" smtClean="0">
                <a:latin typeface="Consolas" pitchFamily="49" charset="0"/>
                <a:cs typeface="Consolas" pitchFamily="49" charset="0"/>
              </a:rPr>
              <a:t> )</a:t>
            </a:r>
          </a:p>
          <a:p>
            <a:r>
              <a:rPr lang="en-US" sz="1400" dirty="0">
                <a:latin typeface="Consolas" pitchFamily="49" charset="0"/>
                <a:cs typeface="Consolas" pitchFamily="49" charset="0"/>
              </a:rPr>
              <a:t> </a:t>
            </a:r>
            <a:r>
              <a:rPr lang="en-US" sz="1400" dirty="0" smtClean="0">
                <a:latin typeface="Consolas" pitchFamily="49" charset="0"/>
                <a:cs typeface="Consolas" pitchFamily="49" charset="0"/>
              </a:rPr>
              <a:t> )</a:t>
            </a:r>
          </a:p>
          <a:p>
            <a:r>
              <a:rPr lang="en-US" sz="1400" dirty="0" smtClean="0">
                <a:latin typeface="Consolas" pitchFamily="49" charset="0"/>
                <a:cs typeface="Consolas" pitchFamily="49" charset="0"/>
              </a:rPr>
              <a:t>&lt;/div&gt;</a:t>
            </a:r>
          </a:p>
          <a:p>
            <a:endParaRPr lang="en-US" sz="1400" dirty="0" smtClean="0">
              <a:latin typeface="Consolas" pitchFamily="49" charset="0"/>
              <a:cs typeface="Consolas" pitchFamily="49" charset="0"/>
            </a:endParaRPr>
          </a:p>
        </p:txBody>
      </p:sp>
      <p:sp>
        <p:nvSpPr>
          <p:cNvPr id="21" name="TextBox 20" hidden="1"/>
          <p:cNvSpPr txBox="1"/>
          <p:nvPr/>
        </p:nvSpPr>
        <p:spPr>
          <a:xfrm>
            <a:off x="6736081" y="4797643"/>
            <a:ext cx="4932044" cy="1815882"/>
          </a:xfrm>
          <a:prstGeom prst="rect">
            <a:avLst/>
          </a:prstGeom>
          <a:solidFill>
            <a:schemeClr val="accent6">
              <a:lumMod val="50000"/>
            </a:schemeClr>
          </a:solidFill>
          <a:ln>
            <a:noFill/>
          </a:ln>
          <a:effectLst/>
        </p:spPr>
        <p:style>
          <a:lnRef idx="3">
            <a:schemeClr val="lt1"/>
          </a:lnRef>
          <a:fillRef idx="1">
            <a:schemeClr val="accent3"/>
          </a:fillRef>
          <a:effectRef idx="1">
            <a:schemeClr val="accent3"/>
          </a:effectRef>
          <a:fontRef idx="minor">
            <a:schemeClr val="lt1"/>
          </a:fontRef>
        </p:style>
        <p:txBody>
          <a:bodyPr wrap="square" rtlCol="0">
            <a:spAutoFit/>
          </a:bodyPr>
          <a:lstStyle/>
          <a:p>
            <a:r>
              <a:rPr lang="en-US" sz="1400" dirty="0" smtClean="0">
                <a:latin typeface="Consolas" pitchFamily="49" charset="0"/>
                <a:cs typeface="Consolas" pitchFamily="49" charset="0"/>
              </a:rPr>
              <a:t>@{</a:t>
            </a:r>
          </a:p>
          <a:p>
            <a:r>
              <a:rPr lang="en-US" sz="1400" dirty="0">
                <a:latin typeface="Consolas" pitchFamily="49" charset="0"/>
                <a:cs typeface="Consolas" pitchFamily="49" charset="0"/>
              </a:rPr>
              <a:t> </a:t>
            </a:r>
            <a:r>
              <a:rPr lang="en-US" sz="1400" dirty="0" smtClean="0">
                <a:latin typeface="Consolas" pitchFamily="49" charset="0"/>
                <a:cs typeface="Consolas" pitchFamily="49" charset="0"/>
              </a:rPr>
              <a:t> </a:t>
            </a:r>
            <a:r>
              <a:rPr lang="en-US" sz="1400" dirty="0" err="1" smtClean="0">
                <a:latin typeface="Consolas" pitchFamily="49" charset="0"/>
                <a:cs typeface="Consolas" pitchFamily="49" charset="0"/>
              </a:rPr>
              <a:t>var</a:t>
            </a:r>
            <a:r>
              <a:rPr lang="en-US" sz="1400" dirty="0" smtClean="0">
                <a:latin typeface="Consolas" pitchFamily="49" charset="0"/>
                <a:cs typeface="Consolas" pitchFamily="49" charset="0"/>
              </a:rPr>
              <a:t> </a:t>
            </a:r>
            <a:r>
              <a:rPr lang="en-US" sz="1400" dirty="0" err="1" smtClean="0">
                <a:latin typeface="Consolas" pitchFamily="49" charset="0"/>
                <a:cs typeface="Consolas" pitchFamily="49" charset="0"/>
              </a:rPr>
              <a:t>db</a:t>
            </a:r>
            <a:r>
              <a:rPr lang="en-US" sz="1400" dirty="0" smtClean="0">
                <a:latin typeface="Consolas" pitchFamily="49" charset="0"/>
                <a:cs typeface="Consolas" pitchFamily="49" charset="0"/>
              </a:rPr>
              <a:t> = </a:t>
            </a:r>
            <a:r>
              <a:rPr lang="en-US" sz="1400" dirty="0" err="1" smtClean="0">
                <a:latin typeface="Consolas" pitchFamily="49" charset="0"/>
                <a:cs typeface="Consolas" pitchFamily="49" charset="0"/>
              </a:rPr>
              <a:t>Database.Open</a:t>
            </a:r>
            <a:r>
              <a:rPr lang="en-US" sz="1400" dirty="0" smtClean="0">
                <a:latin typeface="Consolas" pitchFamily="49" charset="0"/>
                <a:cs typeface="Consolas" pitchFamily="49" charset="0"/>
              </a:rPr>
              <a:t>("</a:t>
            </a:r>
            <a:r>
              <a:rPr lang="en-US" sz="1400" dirty="0" err="1" smtClean="0">
                <a:latin typeface="Consolas" pitchFamily="49" charset="0"/>
                <a:cs typeface="Consolas" pitchFamily="49" charset="0"/>
              </a:rPr>
              <a:t>ArtGallery</a:t>
            </a:r>
            <a:r>
              <a:rPr lang="en-US" sz="1400" dirty="0" smtClean="0">
                <a:latin typeface="Consolas" pitchFamily="49" charset="0"/>
                <a:cs typeface="Consolas" pitchFamily="49" charset="0"/>
              </a:rPr>
              <a:t>");</a:t>
            </a:r>
          </a:p>
          <a:p>
            <a:r>
              <a:rPr lang="en-US" sz="1400" dirty="0" smtClean="0">
                <a:latin typeface="Consolas" pitchFamily="49" charset="0"/>
                <a:cs typeface="Consolas" pitchFamily="49" charset="0"/>
              </a:rPr>
              <a:t>  </a:t>
            </a:r>
            <a:r>
              <a:rPr lang="en-US" sz="1400" dirty="0" err="1" smtClean="0">
                <a:latin typeface="Consolas" pitchFamily="49" charset="0"/>
                <a:cs typeface="Consolas" pitchFamily="49" charset="0"/>
              </a:rPr>
              <a:t>var</a:t>
            </a:r>
            <a:r>
              <a:rPr lang="en-US" sz="1400" dirty="0" smtClean="0">
                <a:latin typeface="Consolas" pitchFamily="49" charset="0"/>
                <a:cs typeface="Consolas" pitchFamily="49" charset="0"/>
              </a:rPr>
              <a:t> data = </a:t>
            </a:r>
            <a:r>
              <a:rPr lang="en-US" sz="1400" dirty="0" err="1" smtClean="0">
                <a:latin typeface="Consolas" pitchFamily="49" charset="0"/>
                <a:cs typeface="Consolas" pitchFamily="49" charset="0"/>
              </a:rPr>
              <a:t>db.Query</a:t>
            </a:r>
            <a:r>
              <a:rPr lang="en-US" sz="1400" dirty="0" smtClean="0">
                <a:latin typeface="Consolas" pitchFamily="49" charset="0"/>
                <a:cs typeface="Consolas" pitchFamily="49" charset="0"/>
              </a:rPr>
              <a:t>("SELECT * FROM PRODUCTS);</a:t>
            </a:r>
          </a:p>
          <a:p>
            <a:r>
              <a:rPr lang="en-US" sz="1400" dirty="0" smtClean="0">
                <a:latin typeface="Consolas" pitchFamily="49" charset="0"/>
                <a:cs typeface="Consolas" pitchFamily="49" charset="0"/>
              </a:rPr>
              <a:t>  </a:t>
            </a:r>
            <a:r>
              <a:rPr lang="en-US" sz="1400" dirty="0" err="1" smtClean="0">
                <a:latin typeface="Consolas" pitchFamily="49" charset="0"/>
                <a:cs typeface="Consolas" pitchFamily="49" charset="0"/>
              </a:rPr>
              <a:t>var</a:t>
            </a:r>
            <a:r>
              <a:rPr lang="en-US" sz="1400" dirty="0" smtClean="0">
                <a:latin typeface="Consolas" pitchFamily="49" charset="0"/>
                <a:cs typeface="Consolas" pitchFamily="49" charset="0"/>
              </a:rPr>
              <a:t> grid = new WebGrid(</a:t>
            </a:r>
          </a:p>
          <a:p>
            <a:r>
              <a:rPr lang="en-US" sz="1400" dirty="0">
                <a:latin typeface="Consolas" pitchFamily="49" charset="0"/>
                <a:cs typeface="Consolas" pitchFamily="49" charset="0"/>
              </a:rPr>
              <a:t> </a:t>
            </a:r>
            <a:r>
              <a:rPr lang="en-US" sz="1400" dirty="0" smtClean="0">
                <a:latin typeface="Consolas" pitchFamily="49" charset="0"/>
                <a:cs typeface="Consolas" pitchFamily="49" charset="0"/>
              </a:rPr>
              <a:t>                    source: data,</a:t>
            </a:r>
          </a:p>
          <a:p>
            <a:r>
              <a:rPr lang="en-US" sz="1400" dirty="0">
                <a:latin typeface="Consolas" pitchFamily="49" charset="0"/>
                <a:cs typeface="Consolas" pitchFamily="49" charset="0"/>
              </a:rPr>
              <a:t> </a:t>
            </a:r>
            <a:r>
              <a:rPr lang="en-US" sz="1400" dirty="0" smtClean="0">
                <a:latin typeface="Consolas" pitchFamily="49" charset="0"/>
                <a:cs typeface="Consolas" pitchFamily="49" charset="0"/>
              </a:rPr>
              <a:t>                    </a:t>
            </a:r>
            <a:r>
              <a:rPr lang="en-US" sz="1400" dirty="0" err="1" smtClean="0">
                <a:latin typeface="Consolas" pitchFamily="49" charset="0"/>
                <a:cs typeface="Consolas" pitchFamily="49" charset="0"/>
              </a:rPr>
              <a:t>defaultSort</a:t>
            </a:r>
            <a:r>
              <a:rPr lang="en-US" sz="1400" dirty="0" smtClean="0">
                <a:latin typeface="Consolas" pitchFamily="49" charset="0"/>
                <a:cs typeface="Consolas" pitchFamily="49" charset="0"/>
              </a:rPr>
              <a:t>: "Name",</a:t>
            </a:r>
          </a:p>
          <a:p>
            <a:r>
              <a:rPr lang="en-US" sz="1400" dirty="0">
                <a:latin typeface="Consolas" pitchFamily="49" charset="0"/>
                <a:cs typeface="Consolas" pitchFamily="49" charset="0"/>
              </a:rPr>
              <a:t> </a:t>
            </a:r>
            <a:r>
              <a:rPr lang="en-US" sz="1400" dirty="0" smtClean="0">
                <a:latin typeface="Consolas" pitchFamily="49" charset="0"/>
                <a:cs typeface="Consolas" pitchFamily="49" charset="0"/>
              </a:rPr>
              <a:t>                    </a:t>
            </a:r>
            <a:r>
              <a:rPr lang="en-US" sz="1400" b="1" dirty="0" err="1">
                <a:solidFill>
                  <a:schemeClr val="accent1">
                    <a:lumMod val="60000"/>
                    <a:lumOff val="40000"/>
                  </a:schemeClr>
                </a:solidFill>
                <a:latin typeface="Consolas" pitchFamily="49" charset="0"/>
                <a:cs typeface="Consolas" pitchFamily="49" charset="0"/>
              </a:rPr>
              <a:t>rowsPerPage</a:t>
            </a:r>
            <a:r>
              <a:rPr lang="en-US" sz="1400" b="1" dirty="0">
                <a:solidFill>
                  <a:schemeClr val="accent1">
                    <a:lumMod val="60000"/>
                    <a:lumOff val="40000"/>
                  </a:schemeClr>
                </a:solidFill>
                <a:latin typeface="Consolas" pitchFamily="49" charset="0"/>
                <a:cs typeface="Consolas" pitchFamily="49" charset="0"/>
              </a:rPr>
              <a:t>: 3</a:t>
            </a:r>
            <a:r>
              <a:rPr lang="en-US" sz="1400" dirty="0" smtClean="0">
                <a:latin typeface="Consolas" pitchFamily="49" charset="0"/>
                <a:cs typeface="Consolas" pitchFamily="49" charset="0"/>
              </a:rPr>
              <a:t>);</a:t>
            </a:r>
          </a:p>
          <a:p>
            <a:r>
              <a:rPr lang="en-US" sz="1400" dirty="0" smtClean="0">
                <a:latin typeface="Consolas" pitchFamily="49" charset="0"/>
                <a:cs typeface="Consolas" pitchFamily="49" charset="0"/>
              </a:rPr>
              <a:t>}</a:t>
            </a:r>
          </a:p>
        </p:txBody>
      </p:sp>
    </p:spTree>
    <p:extLst>
      <p:ext uri="{BB962C8B-B14F-4D97-AF65-F5344CB8AC3E}">
        <p14:creationId xmlns:p14="http://schemas.microsoft.com/office/powerpoint/2010/main" val="39600368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9" grpId="0" animBg="1"/>
      <p:bldP spid="21"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bwMode="auto">
          <a:xfrm>
            <a:off x="0" y="3056965"/>
            <a:ext cx="12188825" cy="3193023"/>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8" name="Right Arrow 7"/>
          <p:cNvSpPr/>
          <p:nvPr/>
        </p:nvSpPr>
        <p:spPr>
          <a:xfrm>
            <a:off x="4068127" y="4108580"/>
            <a:ext cx="1523603" cy="896246"/>
          </a:xfrm>
          <a:prstGeom prst="rightArrow">
            <a:avLst/>
          </a:prstGeom>
          <a:solidFill>
            <a:schemeClr val="accent1">
              <a:lumMod val="60000"/>
              <a:lumOff val="40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 name="Title 2"/>
          <p:cNvSpPr>
            <a:spLocks noGrp="1"/>
          </p:cNvSpPr>
          <p:nvPr>
            <p:ph type="title"/>
          </p:nvPr>
        </p:nvSpPr>
        <p:spPr>
          <a:xfrm>
            <a:off x="519112" y="228600"/>
            <a:ext cx="11149013" cy="664797"/>
          </a:xfrm>
        </p:spPr>
        <p:txBody>
          <a:bodyPr/>
          <a:lstStyle/>
          <a:p>
            <a:r>
              <a:rPr lang="en-US" sz="4800" dirty="0" smtClean="0"/>
              <a:t>Layouts Make Organizing Your Pages Easier</a:t>
            </a:r>
            <a:endParaRPr lang="en-US" sz="4800" dirty="0"/>
          </a:p>
        </p:txBody>
      </p:sp>
      <p:sp>
        <p:nvSpPr>
          <p:cNvPr id="2" name="Content Placeholder 1"/>
          <p:cNvSpPr>
            <a:spLocks noGrp="1"/>
          </p:cNvSpPr>
          <p:nvPr>
            <p:ph type="body" sz="quarter" idx="10"/>
          </p:nvPr>
        </p:nvSpPr>
        <p:spPr/>
        <p:txBody>
          <a:bodyPr/>
          <a:lstStyle/>
          <a:p>
            <a:r>
              <a:rPr lang="en-US" dirty="0" smtClean="0"/>
              <a:t>Don’t repeat yourself!</a:t>
            </a:r>
          </a:p>
          <a:p>
            <a:r>
              <a:rPr lang="en-US" dirty="0" smtClean="0"/>
              <a:t>Define one layout and use it across your website</a:t>
            </a:r>
          </a:p>
          <a:p>
            <a:endParaRPr lang="en-US" dirty="0"/>
          </a:p>
        </p:txBody>
      </p:sp>
      <p:sp>
        <p:nvSpPr>
          <p:cNvPr id="4" name="Vertical Scroll 3"/>
          <p:cNvSpPr/>
          <p:nvPr/>
        </p:nvSpPr>
        <p:spPr>
          <a:xfrm>
            <a:off x="1935083" y="3345056"/>
            <a:ext cx="2742486" cy="2615214"/>
          </a:xfrm>
          <a:prstGeom prst="verticalScroll">
            <a:avLst/>
          </a:prstGeom>
          <a:solidFill>
            <a:schemeClr val="accent1"/>
          </a:solidFill>
          <a:ln w="12700">
            <a:solidFill>
              <a:schemeClr val="accent1">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b"/>
          <a:lstStyle/>
          <a:p>
            <a:pPr algn="ctr"/>
            <a:r>
              <a:rPr lang="en-US" dirty="0" err="1" smtClean="0">
                <a:solidFill>
                  <a:schemeClr val="lt1">
                    <a:alpha val="99000"/>
                  </a:schemeClr>
                </a:solidFill>
              </a:rPr>
              <a:t>Layout.cshtml</a:t>
            </a:r>
            <a:endParaRPr lang="en-US" dirty="0">
              <a:solidFill>
                <a:schemeClr val="lt1">
                  <a:alpha val="99000"/>
                </a:schemeClr>
              </a:solidFill>
            </a:endParaRPr>
          </a:p>
        </p:txBody>
      </p:sp>
      <p:sp>
        <p:nvSpPr>
          <p:cNvPr id="5" name="Rectangle 4"/>
          <p:cNvSpPr/>
          <p:nvPr/>
        </p:nvSpPr>
        <p:spPr>
          <a:xfrm>
            <a:off x="5889178" y="3806895"/>
            <a:ext cx="1204904" cy="1502922"/>
          </a:xfrm>
          <a:prstGeom prst="rect">
            <a:avLst/>
          </a:prstGeom>
          <a:solidFill>
            <a:schemeClr val="bg1"/>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b"/>
          <a:lstStyle/>
          <a:p>
            <a:pPr algn="ctr"/>
            <a:r>
              <a:rPr lang="en-US" dirty="0" smtClean="0">
                <a:solidFill>
                  <a:schemeClr val="tx2">
                    <a:alpha val="99000"/>
                  </a:schemeClr>
                </a:solidFill>
              </a:rPr>
              <a:t>Page 1</a:t>
            </a:r>
            <a:endParaRPr lang="en-US" dirty="0">
              <a:solidFill>
                <a:schemeClr val="tx2">
                  <a:alpha val="99000"/>
                </a:schemeClr>
              </a:solidFill>
            </a:endParaRPr>
          </a:p>
        </p:txBody>
      </p:sp>
      <p:sp>
        <p:nvSpPr>
          <p:cNvPr id="6" name="Rectangle 5"/>
          <p:cNvSpPr/>
          <p:nvPr/>
        </p:nvSpPr>
        <p:spPr>
          <a:xfrm>
            <a:off x="7478139" y="3806895"/>
            <a:ext cx="1207008" cy="1499616"/>
          </a:xfrm>
          <a:prstGeom prst="rect">
            <a:avLst/>
          </a:prstGeom>
          <a:solidFill>
            <a:schemeClr val="bg1"/>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b"/>
          <a:lstStyle/>
          <a:p>
            <a:pPr algn="ctr"/>
            <a:r>
              <a:rPr lang="en-US" dirty="0">
                <a:solidFill>
                  <a:schemeClr val="tx2">
                    <a:alpha val="99000"/>
                  </a:schemeClr>
                </a:solidFill>
              </a:rPr>
              <a:t>Page 2</a:t>
            </a:r>
          </a:p>
        </p:txBody>
      </p:sp>
      <p:sp>
        <p:nvSpPr>
          <p:cNvPr id="7" name="Rectangle 6"/>
          <p:cNvSpPr/>
          <p:nvPr/>
        </p:nvSpPr>
        <p:spPr>
          <a:xfrm>
            <a:off x="9048837" y="3806895"/>
            <a:ext cx="1204904" cy="1499616"/>
          </a:xfrm>
          <a:prstGeom prst="rect">
            <a:avLst/>
          </a:prstGeom>
          <a:solidFill>
            <a:schemeClr val="bg1"/>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b"/>
          <a:lstStyle/>
          <a:p>
            <a:pPr algn="ctr"/>
            <a:r>
              <a:rPr lang="en-US" dirty="0">
                <a:solidFill>
                  <a:schemeClr val="tx2">
                    <a:alpha val="99000"/>
                  </a:schemeClr>
                </a:solidFill>
              </a:rPr>
              <a:t>Page 3</a:t>
            </a:r>
          </a:p>
        </p:txBody>
      </p:sp>
    </p:spTree>
    <p:extLst>
      <p:ext uri="{BB962C8B-B14F-4D97-AF65-F5344CB8AC3E}">
        <p14:creationId xmlns:p14="http://schemas.microsoft.com/office/powerpoint/2010/main" val="13582820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par>
                                <p:cTn id="8" presetID="42" presetClass="entr" presetSubtype="0" fill="hold" grpId="0" nodeType="withEffect">
                                  <p:stCondLst>
                                    <p:cond delay="25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anim calcmode="lin" valueType="num">
                                      <p:cBhvr>
                                        <p:cTn id="11" dur="500" fill="hold"/>
                                        <p:tgtEl>
                                          <p:spTgt spid="5"/>
                                        </p:tgtEl>
                                        <p:attrNameLst>
                                          <p:attrName>ppt_x</p:attrName>
                                        </p:attrNameLst>
                                      </p:cBhvr>
                                      <p:tavLst>
                                        <p:tav tm="0">
                                          <p:val>
                                            <p:strVal val="#ppt_x"/>
                                          </p:val>
                                        </p:tav>
                                        <p:tav tm="100000">
                                          <p:val>
                                            <p:strVal val="#ppt_x"/>
                                          </p:val>
                                        </p:tav>
                                      </p:tavLst>
                                    </p:anim>
                                    <p:anim calcmode="lin" valueType="num">
                                      <p:cBhvr>
                                        <p:cTn id="12" dur="500" fill="hold"/>
                                        <p:tgtEl>
                                          <p:spTgt spid="5"/>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50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anim calcmode="lin" valueType="num">
                                      <p:cBhvr>
                                        <p:cTn id="16" dur="500" fill="hold"/>
                                        <p:tgtEl>
                                          <p:spTgt spid="6"/>
                                        </p:tgtEl>
                                        <p:attrNameLst>
                                          <p:attrName>ppt_x</p:attrName>
                                        </p:attrNameLst>
                                      </p:cBhvr>
                                      <p:tavLst>
                                        <p:tav tm="0">
                                          <p:val>
                                            <p:strVal val="#ppt_x"/>
                                          </p:val>
                                        </p:tav>
                                        <p:tav tm="100000">
                                          <p:val>
                                            <p:strVal val="#ppt_x"/>
                                          </p:val>
                                        </p:tav>
                                      </p:tavLst>
                                    </p:anim>
                                    <p:anim calcmode="lin" valueType="num">
                                      <p:cBhvr>
                                        <p:cTn id="17" dur="500" fill="hold"/>
                                        <p:tgtEl>
                                          <p:spTgt spid="6"/>
                                        </p:tgtEl>
                                        <p:attrNameLst>
                                          <p:attrName>ppt_y</p:attrName>
                                        </p:attrNameLst>
                                      </p:cBhvr>
                                      <p:tavLst>
                                        <p:tav tm="0">
                                          <p:val>
                                            <p:strVal val="#ppt_y+.1"/>
                                          </p:val>
                                        </p:tav>
                                        <p:tav tm="100000">
                                          <p:val>
                                            <p:strVal val="#ppt_y"/>
                                          </p:val>
                                        </p:tav>
                                      </p:tavLst>
                                    </p:anim>
                                  </p:childTnLst>
                                </p:cTn>
                              </p:par>
                              <p:par>
                                <p:cTn id="18" presetID="42" presetClass="entr" presetSubtype="0" fill="hold" grpId="0" nodeType="withEffect">
                                  <p:stCondLst>
                                    <p:cond delay="75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anim calcmode="lin" valueType="num">
                                      <p:cBhvr>
                                        <p:cTn id="21" dur="500" fill="hold"/>
                                        <p:tgtEl>
                                          <p:spTgt spid="7"/>
                                        </p:tgtEl>
                                        <p:attrNameLst>
                                          <p:attrName>ppt_x</p:attrName>
                                        </p:attrNameLst>
                                      </p:cBhvr>
                                      <p:tavLst>
                                        <p:tav tm="0">
                                          <p:val>
                                            <p:strVal val="#ppt_x"/>
                                          </p:val>
                                        </p:tav>
                                        <p:tav tm="100000">
                                          <p:val>
                                            <p:strVal val="#ppt_x"/>
                                          </p:val>
                                        </p:tav>
                                      </p:tavLst>
                                    </p:anim>
                                    <p:anim calcmode="lin" valueType="num">
                                      <p:cBhvr>
                                        <p:cTn id="22"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5" grpId="0" animBg="1"/>
      <p:bldP spid="6" grpId="0" animBg="1"/>
      <p:bldP spid="7"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extLst>
              <p:ext uri="{D42A27DB-BD31-4B8C-83A1-F6EECF244321}">
                <p14:modId xmlns:p14="http://schemas.microsoft.com/office/powerpoint/2010/main" val="894135921"/>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59472"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0" y="0"/>
                        <a:ext cx="158750" cy="158750"/>
                      </a:xfrm>
                      <a:prstGeom prst="rect">
                        <a:avLst/>
                      </a:prstGeom>
                    </p:spPr>
                  </p:pic>
                </p:oleObj>
              </mc:Fallback>
            </mc:AlternateContent>
          </a:graphicData>
        </a:graphic>
      </p:graphicFrame>
      <p:sp>
        <p:nvSpPr>
          <p:cNvPr id="6" name="Title 5"/>
          <p:cNvSpPr>
            <a:spLocks noGrp="1"/>
          </p:cNvSpPr>
          <p:nvPr>
            <p:ph type="ctrTitle"/>
          </p:nvPr>
        </p:nvSpPr>
        <p:spPr>
          <a:xfrm>
            <a:off x="519113" y="2234114"/>
            <a:ext cx="9004028" cy="1359196"/>
          </a:xfrm>
        </p:spPr>
        <p:txBody>
          <a:bodyPr/>
          <a:lstStyle/>
          <a:p>
            <a:r>
              <a:rPr lang="en-US" dirty="0" smtClean="0"/>
              <a:t>Top 10 Things You Didn’t Know about </a:t>
            </a:r>
            <a:r>
              <a:rPr lang="en-US" dirty="0" err="1" smtClean="0"/>
              <a:t>WebMatrix</a:t>
            </a:r>
            <a:r>
              <a:rPr lang="en-US" dirty="0" smtClean="0"/>
              <a:t> 2</a:t>
            </a:r>
            <a:endParaRPr lang="en-US" sz="4800" dirty="0"/>
          </a:p>
        </p:txBody>
      </p:sp>
      <p:sp>
        <p:nvSpPr>
          <p:cNvPr id="7" name="Text Placeholder 6"/>
          <p:cNvSpPr>
            <a:spLocks noGrp="1"/>
          </p:cNvSpPr>
          <p:nvPr>
            <p:ph type="body" sz="quarter" idx="11"/>
          </p:nvPr>
        </p:nvSpPr>
        <p:spPr/>
        <p:txBody>
          <a:bodyPr/>
          <a:lstStyle/>
          <a:p>
            <a:r>
              <a:rPr lang="en-US" smtClean="0"/>
              <a:t>Name</a:t>
            </a:r>
          </a:p>
          <a:p>
            <a:r>
              <a:rPr lang="en-US" smtClean="0"/>
              <a:t>Title</a:t>
            </a:r>
          </a:p>
          <a:p>
            <a:r>
              <a:rPr lang="en-US" smtClean="0"/>
              <a:t>Microsoft Corporation</a:t>
            </a:r>
            <a:endParaRPr lang="en-US" dirty="0"/>
          </a:p>
        </p:txBody>
      </p:sp>
    </p:spTree>
    <p:extLst>
      <p:ext uri="{BB962C8B-B14F-4D97-AF65-F5344CB8AC3E}">
        <p14:creationId xmlns:p14="http://schemas.microsoft.com/office/powerpoint/2010/main" val="574643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bwMode="auto">
          <a:xfrm>
            <a:off x="0" y="3056965"/>
            <a:ext cx="12188825" cy="3193023"/>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3" name="Title 2"/>
          <p:cNvSpPr>
            <a:spLocks noGrp="1"/>
          </p:cNvSpPr>
          <p:nvPr>
            <p:ph type="title"/>
          </p:nvPr>
        </p:nvSpPr>
        <p:spPr/>
        <p:txBody>
          <a:bodyPr/>
          <a:lstStyle/>
          <a:p>
            <a:r>
              <a:rPr lang="en-US" smtClean="0"/>
              <a:t>Layout Syntax</a:t>
            </a:r>
            <a:endParaRPr lang="en-US" dirty="0"/>
          </a:p>
        </p:txBody>
      </p:sp>
      <p:sp>
        <p:nvSpPr>
          <p:cNvPr id="2" name="Content Placeholder 1"/>
          <p:cNvSpPr>
            <a:spLocks noGrp="1"/>
          </p:cNvSpPr>
          <p:nvPr>
            <p:ph type="body" sz="quarter" idx="10"/>
          </p:nvPr>
        </p:nvSpPr>
        <p:spPr>
          <a:xfrm>
            <a:off x="519112" y="1690967"/>
            <a:ext cx="11149013" cy="946413"/>
          </a:xfrm>
        </p:spPr>
        <p:txBody>
          <a:bodyPr/>
          <a:lstStyle/>
          <a:p>
            <a:pPr marL="514350" indent="-514350">
              <a:buFont typeface="+mj-lt"/>
              <a:buAutoNum type="arabicPeriod"/>
            </a:pPr>
            <a:r>
              <a:rPr lang="en-US" dirty="0" smtClean="0"/>
              <a:t>Define your Layout</a:t>
            </a:r>
          </a:p>
          <a:p>
            <a:pPr marL="514350" indent="-514350">
              <a:buFont typeface="+mj-lt"/>
              <a:buAutoNum type="arabicPeriod"/>
            </a:pPr>
            <a:r>
              <a:rPr lang="en-US" dirty="0" smtClean="0"/>
              <a:t>Reference it in your pages</a:t>
            </a:r>
            <a:endParaRPr lang="en-US" dirty="0"/>
          </a:p>
        </p:txBody>
      </p:sp>
      <p:sp>
        <p:nvSpPr>
          <p:cNvPr id="5" name="TextBox 4"/>
          <p:cNvSpPr txBox="1"/>
          <p:nvPr/>
        </p:nvSpPr>
        <p:spPr>
          <a:xfrm>
            <a:off x="519112" y="3704630"/>
            <a:ext cx="5180251" cy="1815882"/>
          </a:xfrm>
          <a:prstGeom prst="rect">
            <a:avLst/>
          </a:prstGeom>
          <a:solidFill>
            <a:schemeClr val="accent6"/>
          </a:solidFill>
          <a:ln>
            <a:noFill/>
          </a:ln>
          <a:effectLst/>
        </p:spPr>
        <p:style>
          <a:lnRef idx="3">
            <a:schemeClr val="lt1"/>
          </a:lnRef>
          <a:fillRef idx="1">
            <a:schemeClr val="accent3"/>
          </a:fillRef>
          <a:effectRef idx="1">
            <a:schemeClr val="accent3"/>
          </a:effectRef>
          <a:fontRef idx="minor">
            <a:schemeClr val="lt1"/>
          </a:fontRef>
        </p:style>
        <p:txBody>
          <a:bodyPr wrap="square" rtlCol="0">
            <a:spAutoFit/>
          </a:bodyPr>
          <a:lstStyle/>
          <a:p>
            <a:pPr lvl="0"/>
            <a:r>
              <a:rPr lang="en-US" sz="1400" dirty="0" smtClean="0">
                <a:solidFill>
                  <a:schemeClr val="bg1">
                    <a:alpha val="99000"/>
                  </a:schemeClr>
                </a:solidFill>
                <a:latin typeface="Consolas" pitchFamily="49" charset="0"/>
                <a:cs typeface="Consolas" pitchFamily="49" charset="0"/>
              </a:rPr>
              <a:t>&lt;html&gt;</a:t>
            </a:r>
          </a:p>
          <a:p>
            <a:pPr lvl="0"/>
            <a:r>
              <a:rPr lang="en-US" sz="1400" dirty="0" smtClean="0">
                <a:solidFill>
                  <a:schemeClr val="bg1">
                    <a:alpha val="99000"/>
                  </a:schemeClr>
                </a:solidFill>
                <a:latin typeface="Consolas" pitchFamily="49" charset="0"/>
                <a:cs typeface="Consolas" pitchFamily="49" charset="0"/>
              </a:rPr>
              <a:t>    &lt;head&gt;</a:t>
            </a:r>
          </a:p>
          <a:p>
            <a:pPr lvl="0"/>
            <a:r>
              <a:rPr lang="en-US" sz="1400" dirty="0" smtClean="0">
                <a:solidFill>
                  <a:schemeClr val="bg1">
                    <a:alpha val="99000"/>
                  </a:schemeClr>
                </a:solidFill>
                <a:latin typeface="Consolas" pitchFamily="49" charset="0"/>
                <a:cs typeface="Consolas" pitchFamily="49" charset="0"/>
              </a:rPr>
              <a:t>      &lt;title&gt;Simple Layout&lt;/title&gt;</a:t>
            </a:r>
          </a:p>
          <a:p>
            <a:pPr lvl="0"/>
            <a:r>
              <a:rPr lang="en-US" sz="1400" dirty="0" smtClean="0">
                <a:solidFill>
                  <a:schemeClr val="bg1">
                    <a:alpha val="99000"/>
                  </a:schemeClr>
                </a:solidFill>
                <a:latin typeface="Consolas" pitchFamily="49" charset="0"/>
                <a:cs typeface="Consolas" pitchFamily="49" charset="0"/>
              </a:rPr>
              <a:t>    &lt;/head&gt;</a:t>
            </a:r>
          </a:p>
          <a:p>
            <a:pPr lvl="0"/>
            <a:r>
              <a:rPr lang="en-US" sz="1400" dirty="0" smtClean="0">
                <a:solidFill>
                  <a:schemeClr val="bg1">
                    <a:alpha val="99000"/>
                  </a:schemeClr>
                </a:solidFill>
                <a:latin typeface="Consolas" pitchFamily="49" charset="0"/>
                <a:cs typeface="Consolas" pitchFamily="49" charset="0"/>
              </a:rPr>
              <a:t>    &lt;body&gt; </a:t>
            </a:r>
          </a:p>
          <a:p>
            <a:pPr lvl="0"/>
            <a:r>
              <a:rPr lang="en-US" sz="1400" dirty="0" smtClean="0">
                <a:solidFill>
                  <a:schemeClr val="bg1"/>
                </a:solidFill>
                <a:latin typeface="Consolas" pitchFamily="49" charset="0"/>
                <a:cs typeface="Consolas" pitchFamily="49" charset="0"/>
              </a:rPr>
              <a:t>    </a:t>
            </a:r>
            <a:r>
              <a:rPr lang="en-US" sz="1400" dirty="0" smtClean="0">
                <a:solidFill>
                  <a:schemeClr val="accent1">
                    <a:lumMod val="60000"/>
                    <a:lumOff val="40000"/>
                    <a:alpha val="99000"/>
                  </a:schemeClr>
                </a:solidFill>
                <a:latin typeface="Consolas" pitchFamily="49" charset="0"/>
                <a:cs typeface="Consolas" pitchFamily="49" charset="0"/>
              </a:rPr>
              <a:t>    </a:t>
            </a:r>
            <a:r>
              <a:rPr lang="en-US" sz="1400" b="1" dirty="0">
                <a:solidFill>
                  <a:schemeClr val="accent1">
                    <a:lumMod val="60000"/>
                    <a:lumOff val="40000"/>
                    <a:alpha val="99000"/>
                  </a:schemeClr>
                </a:solidFill>
                <a:latin typeface="Consolas" pitchFamily="49" charset="0"/>
                <a:cs typeface="Consolas" pitchFamily="49" charset="0"/>
              </a:rPr>
              <a:t>@</a:t>
            </a:r>
            <a:r>
              <a:rPr lang="en-US" sz="1400" b="1" dirty="0" err="1">
                <a:solidFill>
                  <a:schemeClr val="accent1">
                    <a:lumMod val="60000"/>
                    <a:lumOff val="40000"/>
                    <a:alpha val="99000"/>
                  </a:schemeClr>
                </a:solidFill>
                <a:latin typeface="Consolas" pitchFamily="49" charset="0"/>
                <a:cs typeface="Consolas" pitchFamily="49" charset="0"/>
              </a:rPr>
              <a:t>RenderBody</a:t>
            </a:r>
            <a:r>
              <a:rPr lang="en-US" sz="1400" b="1" dirty="0">
                <a:solidFill>
                  <a:schemeClr val="accent1">
                    <a:lumMod val="60000"/>
                    <a:lumOff val="40000"/>
                    <a:alpha val="99000"/>
                  </a:schemeClr>
                </a:solidFill>
                <a:latin typeface="Consolas" pitchFamily="49" charset="0"/>
                <a:cs typeface="Consolas" pitchFamily="49" charset="0"/>
              </a:rPr>
              <a:t>()</a:t>
            </a:r>
          </a:p>
          <a:p>
            <a:pPr lvl="0"/>
            <a:r>
              <a:rPr lang="en-US" sz="1400" dirty="0" smtClean="0">
                <a:solidFill>
                  <a:schemeClr val="bg1">
                    <a:alpha val="99000"/>
                  </a:schemeClr>
                </a:solidFill>
                <a:latin typeface="Consolas" pitchFamily="49" charset="0"/>
                <a:cs typeface="Consolas" pitchFamily="49" charset="0"/>
              </a:rPr>
              <a:t>    &lt;/body&gt;</a:t>
            </a:r>
          </a:p>
          <a:p>
            <a:pPr lvl="0"/>
            <a:r>
              <a:rPr lang="en-US" sz="1400" dirty="0" smtClean="0">
                <a:solidFill>
                  <a:schemeClr val="bg1">
                    <a:alpha val="99000"/>
                  </a:schemeClr>
                </a:solidFill>
                <a:latin typeface="Consolas" pitchFamily="49" charset="0"/>
                <a:cs typeface="Consolas" pitchFamily="49" charset="0"/>
              </a:rPr>
              <a:t>&lt;/html&gt;</a:t>
            </a:r>
            <a:endParaRPr lang="en-US" sz="1400" dirty="0">
              <a:solidFill>
                <a:schemeClr val="bg1">
                  <a:alpha val="99000"/>
                </a:schemeClr>
              </a:solidFill>
              <a:latin typeface="Consolas" pitchFamily="49" charset="0"/>
              <a:cs typeface="Consolas" pitchFamily="49" charset="0"/>
            </a:endParaRPr>
          </a:p>
        </p:txBody>
      </p:sp>
      <p:sp>
        <p:nvSpPr>
          <p:cNvPr id="7" name="TextBox 6"/>
          <p:cNvSpPr txBox="1"/>
          <p:nvPr/>
        </p:nvSpPr>
        <p:spPr>
          <a:xfrm>
            <a:off x="519112" y="3222282"/>
            <a:ext cx="3361113" cy="461665"/>
          </a:xfrm>
          <a:prstGeom prst="rect">
            <a:avLst/>
          </a:prstGeom>
          <a:noFill/>
        </p:spPr>
        <p:txBody>
          <a:bodyPr wrap="none" rtlCol="0">
            <a:spAutoFit/>
          </a:bodyPr>
          <a:lstStyle/>
          <a:p>
            <a:r>
              <a:rPr lang="en-US" dirty="0" smtClean="0">
                <a:solidFill>
                  <a:schemeClr val="tx2">
                    <a:alpha val="99000"/>
                  </a:schemeClr>
                </a:solidFill>
              </a:rPr>
              <a:t>/Shared/_</a:t>
            </a:r>
            <a:r>
              <a:rPr lang="en-US" dirty="0" err="1" smtClean="0">
                <a:solidFill>
                  <a:schemeClr val="tx2">
                    <a:alpha val="99000"/>
                  </a:schemeClr>
                </a:solidFill>
              </a:rPr>
              <a:t>Layout.cshtml</a:t>
            </a:r>
            <a:endParaRPr lang="en-US" dirty="0">
              <a:solidFill>
                <a:schemeClr val="tx2">
                  <a:alpha val="99000"/>
                </a:schemeClr>
              </a:solidFill>
            </a:endParaRPr>
          </a:p>
        </p:txBody>
      </p:sp>
      <p:sp>
        <p:nvSpPr>
          <p:cNvPr id="8" name="TextBox 7"/>
          <p:cNvSpPr txBox="1"/>
          <p:nvPr/>
        </p:nvSpPr>
        <p:spPr>
          <a:xfrm>
            <a:off x="5878433" y="3704630"/>
            <a:ext cx="5789692" cy="1807589"/>
          </a:xfrm>
          <a:prstGeom prst="rect">
            <a:avLst/>
          </a:prstGeom>
          <a:solidFill>
            <a:schemeClr val="accent6"/>
          </a:solidFill>
          <a:ln>
            <a:noFill/>
          </a:ln>
          <a:effectLst/>
        </p:spPr>
        <p:style>
          <a:lnRef idx="3">
            <a:schemeClr val="lt1"/>
          </a:lnRef>
          <a:fillRef idx="1">
            <a:schemeClr val="accent3"/>
          </a:fillRef>
          <a:effectRef idx="1">
            <a:schemeClr val="accent3"/>
          </a:effectRef>
          <a:fontRef idx="minor">
            <a:schemeClr val="lt1"/>
          </a:fontRef>
        </p:style>
        <p:txBody>
          <a:bodyPr wrap="square" rtlCol="0">
            <a:noAutofit/>
          </a:bodyPr>
          <a:lstStyle/>
          <a:p>
            <a:pPr lvl="0"/>
            <a:r>
              <a:rPr lang="en-US" sz="1400" dirty="0" smtClean="0">
                <a:solidFill>
                  <a:schemeClr val="bg1">
                    <a:alpha val="99000"/>
                  </a:schemeClr>
                </a:solidFill>
                <a:latin typeface="Consolas" pitchFamily="49" charset="0"/>
                <a:cs typeface="Consolas" pitchFamily="49" charset="0"/>
              </a:rPr>
              <a:t>@{     </a:t>
            </a:r>
          </a:p>
          <a:p>
            <a:pPr lvl="0"/>
            <a:r>
              <a:rPr lang="en-US" sz="1400" dirty="0">
                <a:solidFill>
                  <a:schemeClr val="bg1">
                    <a:alpha val="99000"/>
                  </a:schemeClr>
                </a:solidFill>
                <a:latin typeface="Consolas" pitchFamily="49" charset="0"/>
                <a:cs typeface="Consolas" pitchFamily="49" charset="0"/>
              </a:rPr>
              <a:t> </a:t>
            </a:r>
            <a:r>
              <a:rPr lang="en-US" sz="1400" dirty="0" smtClean="0">
                <a:solidFill>
                  <a:schemeClr val="bg1">
                    <a:alpha val="99000"/>
                  </a:schemeClr>
                </a:solidFill>
                <a:latin typeface="Consolas" pitchFamily="49" charset="0"/>
                <a:cs typeface="Consolas" pitchFamily="49" charset="0"/>
              </a:rPr>
              <a:t>  Layout = "/Shared/_</a:t>
            </a:r>
            <a:r>
              <a:rPr lang="en-US" sz="1400" dirty="0" err="1" smtClean="0">
                <a:solidFill>
                  <a:schemeClr val="bg1">
                    <a:alpha val="99000"/>
                  </a:schemeClr>
                </a:solidFill>
                <a:latin typeface="Consolas" pitchFamily="49" charset="0"/>
                <a:cs typeface="Consolas" pitchFamily="49" charset="0"/>
              </a:rPr>
              <a:t>Layout.cshtml</a:t>
            </a:r>
            <a:r>
              <a:rPr lang="en-US" sz="1400" dirty="0" smtClean="0">
                <a:solidFill>
                  <a:schemeClr val="bg1">
                    <a:alpha val="99000"/>
                  </a:schemeClr>
                </a:solidFill>
                <a:latin typeface="Consolas" pitchFamily="49" charset="0"/>
                <a:cs typeface="Consolas" pitchFamily="49" charset="0"/>
              </a:rPr>
              <a:t>";</a:t>
            </a:r>
          </a:p>
          <a:p>
            <a:pPr lvl="0"/>
            <a:r>
              <a:rPr lang="en-US" sz="1400" dirty="0" smtClean="0">
                <a:solidFill>
                  <a:schemeClr val="bg1">
                    <a:alpha val="99000"/>
                  </a:schemeClr>
                </a:solidFill>
                <a:latin typeface="Consolas" pitchFamily="49" charset="0"/>
                <a:cs typeface="Consolas" pitchFamily="49" charset="0"/>
              </a:rPr>
              <a:t>}</a:t>
            </a:r>
          </a:p>
          <a:p>
            <a:pPr lvl="0"/>
            <a:endParaRPr lang="en-US" sz="1400" dirty="0">
              <a:solidFill>
                <a:schemeClr val="bg1">
                  <a:alpha val="99000"/>
                </a:schemeClr>
              </a:solidFill>
              <a:latin typeface="Consolas" pitchFamily="49" charset="0"/>
              <a:cs typeface="Consolas" pitchFamily="49" charset="0"/>
            </a:endParaRPr>
          </a:p>
          <a:p>
            <a:pPr lvl="0"/>
            <a:r>
              <a:rPr lang="en-US" sz="1400" dirty="0" smtClean="0">
                <a:solidFill>
                  <a:schemeClr val="bg1">
                    <a:alpha val="99000"/>
                  </a:schemeClr>
                </a:solidFill>
                <a:latin typeface="Consolas" pitchFamily="49" charset="0"/>
                <a:cs typeface="Consolas" pitchFamily="49" charset="0"/>
              </a:rPr>
              <a:t>&lt;p&gt;</a:t>
            </a:r>
          </a:p>
          <a:p>
            <a:pPr lvl="0"/>
            <a:r>
              <a:rPr lang="en-US" sz="1400" dirty="0" smtClean="0">
                <a:solidFill>
                  <a:schemeClr val="bg1">
                    <a:alpha val="99000"/>
                  </a:schemeClr>
                </a:solidFill>
                <a:latin typeface="Consolas" pitchFamily="49" charset="0"/>
                <a:cs typeface="Consolas" pitchFamily="49" charset="0"/>
              </a:rPr>
              <a:t>   My content goes here</a:t>
            </a:r>
          </a:p>
          <a:p>
            <a:pPr lvl="0"/>
            <a:r>
              <a:rPr lang="en-US" sz="1400" dirty="0" smtClean="0">
                <a:solidFill>
                  <a:schemeClr val="bg1">
                    <a:alpha val="99000"/>
                  </a:schemeClr>
                </a:solidFill>
                <a:latin typeface="Consolas" pitchFamily="49" charset="0"/>
                <a:cs typeface="Consolas" pitchFamily="49" charset="0"/>
              </a:rPr>
              <a:t>&lt;/p&gt;</a:t>
            </a:r>
            <a:endParaRPr lang="en-US" sz="1400" dirty="0">
              <a:solidFill>
                <a:schemeClr val="bg1">
                  <a:alpha val="99000"/>
                </a:schemeClr>
              </a:solidFill>
              <a:latin typeface="Consolas" pitchFamily="49" charset="0"/>
              <a:cs typeface="Consolas" pitchFamily="49" charset="0"/>
            </a:endParaRPr>
          </a:p>
        </p:txBody>
      </p:sp>
      <p:sp>
        <p:nvSpPr>
          <p:cNvPr id="9" name="TextBox 8"/>
          <p:cNvSpPr txBox="1"/>
          <p:nvPr/>
        </p:nvSpPr>
        <p:spPr>
          <a:xfrm>
            <a:off x="9438347" y="3222282"/>
            <a:ext cx="2229778" cy="461665"/>
          </a:xfrm>
          <a:prstGeom prst="rect">
            <a:avLst/>
          </a:prstGeom>
          <a:noFill/>
        </p:spPr>
        <p:txBody>
          <a:bodyPr wrap="none" rtlCol="0">
            <a:spAutoFit/>
          </a:bodyPr>
          <a:lstStyle/>
          <a:p>
            <a:r>
              <a:rPr lang="en-US" dirty="0" err="1" smtClean="0">
                <a:solidFill>
                  <a:schemeClr val="tx2">
                    <a:alpha val="99000"/>
                  </a:schemeClr>
                </a:solidFill>
              </a:rPr>
              <a:t>MyPage.cshtml</a:t>
            </a:r>
            <a:endParaRPr lang="en-US" dirty="0">
              <a:solidFill>
                <a:schemeClr val="tx2">
                  <a:alpha val="99000"/>
                </a:schemeClr>
              </a:solidFill>
            </a:endParaRPr>
          </a:p>
        </p:txBody>
      </p:sp>
    </p:spTree>
    <p:extLst>
      <p:ext uri="{BB962C8B-B14F-4D97-AF65-F5344CB8AC3E}">
        <p14:creationId xmlns:p14="http://schemas.microsoft.com/office/powerpoint/2010/main" val="22821775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1000"/>
                                        <p:tgtEl>
                                          <p:spTgt spid="8"/>
                                        </p:tgtEl>
                                      </p:cBhvr>
                                    </p:animEffect>
                                    <p:anim calcmode="lin" valueType="num">
                                      <p:cBhvr>
                                        <p:cTn id="20" dur="1000" fill="hold"/>
                                        <p:tgtEl>
                                          <p:spTgt spid="8"/>
                                        </p:tgtEl>
                                        <p:attrNameLst>
                                          <p:attrName>ppt_x</p:attrName>
                                        </p:attrNameLst>
                                      </p:cBhvr>
                                      <p:tavLst>
                                        <p:tav tm="0">
                                          <p:val>
                                            <p:strVal val="#ppt_x"/>
                                          </p:val>
                                        </p:tav>
                                        <p:tav tm="100000">
                                          <p:val>
                                            <p:strVal val="#ppt_x"/>
                                          </p:val>
                                        </p:tav>
                                      </p:tavLst>
                                    </p:anim>
                                    <p:anim calcmode="lin" valueType="num">
                                      <p:cBhvr>
                                        <p:cTn id="21" dur="1000" fill="hold"/>
                                        <p:tgtEl>
                                          <p:spTgt spid="8"/>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1000"/>
                                        <p:tgtEl>
                                          <p:spTgt spid="9"/>
                                        </p:tgtEl>
                                      </p:cBhvr>
                                    </p:animEffect>
                                    <p:anim calcmode="lin" valueType="num">
                                      <p:cBhvr>
                                        <p:cTn id="25" dur="1000" fill="hold"/>
                                        <p:tgtEl>
                                          <p:spTgt spid="9"/>
                                        </p:tgtEl>
                                        <p:attrNameLst>
                                          <p:attrName>ppt_x</p:attrName>
                                        </p:attrNameLst>
                                      </p:cBhvr>
                                      <p:tavLst>
                                        <p:tav tm="0">
                                          <p:val>
                                            <p:strVal val="#ppt_x"/>
                                          </p:val>
                                        </p:tav>
                                        <p:tav tm="100000">
                                          <p:val>
                                            <p:strVal val="#ppt_x"/>
                                          </p:val>
                                        </p:tav>
                                      </p:tavLst>
                                    </p:anim>
                                    <p:anim calcmode="lin" valueType="num">
                                      <p:cBhvr>
                                        <p:cTn id="26"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p:bldP spid="8" grpId="0" animBg="1"/>
      <p:bldP spid="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bwMode="auto">
          <a:xfrm>
            <a:off x="0" y="3056965"/>
            <a:ext cx="12188825" cy="3193023"/>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3" name="Title 2"/>
          <p:cNvSpPr>
            <a:spLocks noGrp="1"/>
          </p:cNvSpPr>
          <p:nvPr>
            <p:ph type="title"/>
          </p:nvPr>
        </p:nvSpPr>
        <p:spPr/>
        <p:txBody>
          <a:bodyPr/>
          <a:lstStyle/>
          <a:p>
            <a:r>
              <a:rPr lang="en-US" smtClean="0"/>
              <a:t>Use Sections to Organize Your Pages</a:t>
            </a:r>
            <a:endParaRPr lang="en-US" dirty="0"/>
          </a:p>
        </p:txBody>
      </p:sp>
      <p:sp>
        <p:nvSpPr>
          <p:cNvPr id="2" name="Content Placeholder 1"/>
          <p:cNvSpPr>
            <a:spLocks noGrp="1"/>
          </p:cNvSpPr>
          <p:nvPr>
            <p:ph type="body" sz="quarter" idx="10"/>
          </p:nvPr>
        </p:nvSpPr>
        <p:spPr>
          <a:xfrm>
            <a:off x="519112" y="1699931"/>
            <a:ext cx="11149013" cy="997196"/>
          </a:xfrm>
        </p:spPr>
        <p:txBody>
          <a:bodyPr/>
          <a:lstStyle/>
          <a:p>
            <a:r>
              <a:rPr lang="en-US" sz="3600" dirty="0" smtClean="0"/>
              <a:t>Sections allow you to define areas of content that change between pages but need to be included in a layout</a:t>
            </a:r>
            <a:endParaRPr lang="en-US" sz="3600" dirty="0"/>
          </a:p>
        </p:txBody>
      </p:sp>
      <p:graphicFrame>
        <p:nvGraphicFramePr>
          <p:cNvPr id="4" name="Table 3"/>
          <p:cNvGraphicFramePr>
            <a:graphicFrameLocks noGrp="1"/>
          </p:cNvGraphicFramePr>
          <p:nvPr>
            <p:extLst>
              <p:ext uri="{D42A27DB-BD31-4B8C-83A1-F6EECF244321}">
                <p14:modId xmlns:p14="http://schemas.microsoft.com/office/powerpoint/2010/main" val="3097822482"/>
              </p:ext>
            </p:extLst>
          </p:nvPr>
        </p:nvGraphicFramePr>
        <p:xfrm>
          <a:off x="1523603" y="3429001"/>
          <a:ext cx="4875530" cy="2392363"/>
        </p:xfrm>
        <a:graphic>
          <a:graphicData uri="http://schemas.openxmlformats.org/drawingml/2006/table">
            <a:tbl>
              <a:tblPr/>
              <a:tblGrid>
                <a:gridCol w="4875530"/>
              </a:tblGrid>
              <a:tr h="2392363">
                <a:tc>
                  <a:txBody>
                    <a:bodyPr/>
                    <a:lstStyle/>
                    <a:p>
                      <a:endParaRPr lang="en-US" sz="1300" dirty="0">
                        <a:latin typeface="Courier New" pitchFamily="49" charset="0"/>
                        <a:cs typeface="Courier New" pitchFamily="49" charset="0"/>
                      </a:endParaRPr>
                    </a:p>
                  </a:txBody>
                  <a:tcPr marL="0" marR="0" marT="0" marB="0" anchor="ctr">
                    <a:lnL>
                      <a:noFill/>
                    </a:lnL>
                    <a:lnR>
                      <a:noFill/>
                    </a:lnR>
                    <a:lnT>
                      <a:noFill/>
                    </a:lnT>
                    <a:lnB>
                      <a:noFill/>
                    </a:lnB>
                  </a:tcPr>
                </a:tc>
              </a:tr>
            </a:tbl>
          </a:graphicData>
        </a:graphic>
      </p:graphicFrame>
      <p:sp>
        <p:nvSpPr>
          <p:cNvPr id="5" name="TextBox 4"/>
          <p:cNvSpPr txBox="1"/>
          <p:nvPr/>
        </p:nvSpPr>
        <p:spPr>
          <a:xfrm>
            <a:off x="517525" y="3704630"/>
            <a:ext cx="5180251" cy="2031325"/>
          </a:xfrm>
          <a:prstGeom prst="rect">
            <a:avLst/>
          </a:prstGeom>
          <a:solidFill>
            <a:schemeClr val="accent6"/>
          </a:solidFill>
          <a:ln>
            <a:noFill/>
          </a:ln>
          <a:effectLst/>
        </p:spPr>
        <p:style>
          <a:lnRef idx="3">
            <a:schemeClr val="lt1"/>
          </a:lnRef>
          <a:fillRef idx="1">
            <a:schemeClr val="accent3"/>
          </a:fillRef>
          <a:effectRef idx="1">
            <a:schemeClr val="accent3"/>
          </a:effectRef>
          <a:fontRef idx="minor">
            <a:schemeClr val="lt1"/>
          </a:fontRef>
        </p:style>
        <p:txBody>
          <a:bodyPr wrap="square" rtlCol="0">
            <a:spAutoFit/>
          </a:bodyPr>
          <a:lstStyle/>
          <a:p>
            <a:pPr lvl="0"/>
            <a:r>
              <a:rPr lang="en-US" sz="1400" dirty="0" smtClean="0">
                <a:solidFill>
                  <a:schemeClr val="bg1">
                    <a:alpha val="99000"/>
                  </a:schemeClr>
                </a:solidFill>
                <a:latin typeface="Consolas" pitchFamily="49" charset="0"/>
                <a:cs typeface="Consolas" pitchFamily="49" charset="0"/>
              </a:rPr>
              <a:t>&lt;html&gt;</a:t>
            </a:r>
          </a:p>
          <a:p>
            <a:pPr lvl="0"/>
            <a:r>
              <a:rPr lang="en-US" sz="1400" dirty="0" smtClean="0">
                <a:solidFill>
                  <a:schemeClr val="bg1">
                    <a:alpha val="99000"/>
                  </a:schemeClr>
                </a:solidFill>
                <a:latin typeface="Consolas" pitchFamily="49" charset="0"/>
                <a:cs typeface="Consolas" pitchFamily="49" charset="0"/>
              </a:rPr>
              <a:t>    &lt;head&gt;</a:t>
            </a:r>
          </a:p>
          <a:p>
            <a:pPr lvl="0"/>
            <a:r>
              <a:rPr lang="en-US" sz="1400" dirty="0" smtClean="0">
                <a:solidFill>
                  <a:schemeClr val="bg1">
                    <a:alpha val="99000"/>
                  </a:schemeClr>
                </a:solidFill>
                <a:latin typeface="Consolas" pitchFamily="49" charset="0"/>
                <a:cs typeface="Consolas" pitchFamily="49" charset="0"/>
              </a:rPr>
              <a:t>      &lt;title&gt;Simple Layout&lt;/title&gt;</a:t>
            </a:r>
          </a:p>
          <a:p>
            <a:pPr lvl="0"/>
            <a:r>
              <a:rPr lang="en-US" sz="1400" dirty="0" smtClean="0">
                <a:solidFill>
                  <a:schemeClr val="bg1">
                    <a:alpha val="99000"/>
                  </a:schemeClr>
                </a:solidFill>
                <a:latin typeface="Consolas" pitchFamily="49" charset="0"/>
                <a:cs typeface="Consolas" pitchFamily="49" charset="0"/>
              </a:rPr>
              <a:t>    &lt;/head&gt;</a:t>
            </a:r>
          </a:p>
          <a:p>
            <a:pPr lvl="0"/>
            <a:r>
              <a:rPr lang="en-US" sz="1400" dirty="0" smtClean="0">
                <a:solidFill>
                  <a:schemeClr val="bg1">
                    <a:alpha val="99000"/>
                  </a:schemeClr>
                </a:solidFill>
                <a:latin typeface="Consolas" pitchFamily="49" charset="0"/>
                <a:cs typeface="Consolas" pitchFamily="49" charset="0"/>
              </a:rPr>
              <a:t>    &lt;body&gt;</a:t>
            </a:r>
            <a:r>
              <a:rPr lang="en-US" sz="1400" dirty="0" smtClean="0">
                <a:solidFill>
                  <a:schemeClr val="bg1"/>
                </a:solidFill>
                <a:latin typeface="Consolas" pitchFamily="49" charset="0"/>
                <a:cs typeface="Consolas" pitchFamily="49" charset="0"/>
              </a:rPr>
              <a:t> </a:t>
            </a:r>
          </a:p>
          <a:p>
            <a:pPr lvl="0"/>
            <a:r>
              <a:rPr lang="en-US" sz="1400" dirty="0" smtClean="0">
                <a:solidFill>
                  <a:schemeClr val="accent1">
                    <a:lumMod val="60000"/>
                    <a:lumOff val="40000"/>
                    <a:alpha val="99000"/>
                  </a:schemeClr>
                </a:solidFill>
                <a:latin typeface="Consolas" pitchFamily="49" charset="0"/>
                <a:cs typeface="Consolas" pitchFamily="49" charset="0"/>
              </a:rPr>
              <a:t>        </a:t>
            </a:r>
            <a:r>
              <a:rPr lang="en-US" sz="1400" b="1" dirty="0">
                <a:solidFill>
                  <a:schemeClr val="accent1">
                    <a:lumMod val="60000"/>
                    <a:lumOff val="40000"/>
                    <a:alpha val="99000"/>
                  </a:schemeClr>
                </a:solidFill>
                <a:latin typeface="Consolas" pitchFamily="49" charset="0"/>
                <a:cs typeface="Consolas" pitchFamily="49" charset="0"/>
              </a:rPr>
              <a:t>@</a:t>
            </a:r>
            <a:r>
              <a:rPr lang="en-US" sz="1400" b="1" dirty="0" err="1">
                <a:solidFill>
                  <a:schemeClr val="accent1">
                    <a:lumMod val="60000"/>
                    <a:lumOff val="40000"/>
                    <a:alpha val="99000"/>
                  </a:schemeClr>
                </a:solidFill>
                <a:latin typeface="Consolas" pitchFamily="49" charset="0"/>
                <a:cs typeface="Consolas" pitchFamily="49" charset="0"/>
              </a:rPr>
              <a:t>RenderSection</a:t>
            </a:r>
            <a:r>
              <a:rPr lang="en-US" sz="1400" b="1" dirty="0">
                <a:solidFill>
                  <a:schemeClr val="accent1">
                    <a:lumMod val="60000"/>
                    <a:lumOff val="40000"/>
                    <a:alpha val="99000"/>
                  </a:schemeClr>
                </a:solidFill>
                <a:latin typeface="Consolas" pitchFamily="49" charset="0"/>
                <a:cs typeface="Consolas" pitchFamily="49" charset="0"/>
              </a:rPr>
              <a:t>("Menu")</a:t>
            </a:r>
          </a:p>
          <a:p>
            <a:pPr lvl="0"/>
            <a:r>
              <a:rPr lang="en-US" sz="1400" dirty="0" smtClean="0">
                <a:solidFill>
                  <a:schemeClr val="bg1"/>
                </a:solidFill>
                <a:latin typeface="Consolas" pitchFamily="49" charset="0"/>
                <a:cs typeface="Consolas" pitchFamily="49" charset="0"/>
              </a:rPr>
              <a:t>       </a:t>
            </a:r>
            <a:r>
              <a:rPr lang="en-US" sz="1400" dirty="0" smtClean="0">
                <a:solidFill>
                  <a:schemeClr val="bg1">
                    <a:alpha val="99000"/>
                  </a:schemeClr>
                </a:solidFill>
                <a:latin typeface="Consolas" pitchFamily="49" charset="0"/>
                <a:cs typeface="Consolas" pitchFamily="49" charset="0"/>
              </a:rPr>
              <a:t> @</a:t>
            </a:r>
            <a:r>
              <a:rPr lang="en-US" sz="1400" dirty="0" err="1" smtClean="0">
                <a:solidFill>
                  <a:schemeClr val="bg1">
                    <a:alpha val="99000"/>
                  </a:schemeClr>
                </a:solidFill>
                <a:latin typeface="Consolas" pitchFamily="49" charset="0"/>
                <a:cs typeface="Consolas" pitchFamily="49" charset="0"/>
              </a:rPr>
              <a:t>RenderBody</a:t>
            </a:r>
            <a:r>
              <a:rPr lang="en-US" sz="1400" dirty="0" smtClean="0">
                <a:solidFill>
                  <a:schemeClr val="bg1">
                    <a:alpha val="99000"/>
                  </a:schemeClr>
                </a:solidFill>
                <a:latin typeface="Consolas" pitchFamily="49" charset="0"/>
                <a:cs typeface="Consolas" pitchFamily="49" charset="0"/>
              </a:rPr>
              <a:t>()</a:t>
            </a:r>
          </a:p>
          <a:p>
            <a:pPr lvl="0"/>
            <a:r>
              <a:rPr lang="en-US" sz="1400" dirty="0" smtClean="0">
                <a:solidFill>
                  <a:schemeClr val="bg1">
                    <a:alpha val="99000"/>
                  </a:schemeClr>
                </a:solidFill>
                <a:latin typeface="Consolas" pitchFamily="49" charset="0"/>
                <a:cs typeface="Consolas" pitchFamily="49" charset="0"/>
              </a:rPr>
              <a:t>    &lt;/body&gt;</a:t>
            </a:r>
          </a:p>
          <a:p>
            <a:pPr lvl="0"/>
            <a:r>
              <a:rPr lang="en-US" sz="1400" dirty="0" smtClean="0">
                <a:solidFill>
                  <a:schemeClr val="bg1">
                    <a:alpha val="99000"/>
                  </a:schemeClr>
                </a:solidFill>
                <a:latin typeface="Consolas" pitchFamily="49" charset="0"/>
                <a:cs typeface="Consolas" pitchFamily="49" charset="0"/>
              </a:rPr>
              <a:t>&lt;/html&gt;</a:t>
            </a:r>
            <a:endParaRPr lang="en-US" sz="1400" dirty="0">
              <a:solidFill>
                <a:schemeClr val="bg1">
                  <a:alpha val="99000"/>
                </a:schemeClr>
              </a:solidFill>
              <a:latin typeface="Consolas" pitchFamily="49" charset="0"/>
              <a:cs typeface="Consolas" pitchFamily="49" charset="0"/>
            </a:endParaRPr>
          </a:p>
        </p:txBody>
      </p:sp>
      <p:sp>
        <p:nvSpPr>
          <p:cNvPr id="6" name="TextBox 5"/>
          <p:cNvSpPr txBox="1"/>
          <p:nvPr/>
        </p:nvSpPr>
        <p:spPr>
          <a:xfrm>
            <a:off x="517525" y="3222282"/>
            <a:ext cx="3361113" cy="461665"/>
          </a:xfrm>
          <a:prstGeom prst="rect">
            <a:avLst/>
          </a:prstGeom>
          <a:noFill/>
        </p:spPr>
        <p:txBody>
          <a:bodyPr wrap="none" rtlCol="0">
            <a:spAutoFit/>
          </a:bodyPr>
          <a:lstStyle/>
          <a:p>
            <a:r>
              <a:rPr lang="en-US" dirty="0" smtClean="0">
                <a:solidFill>
                  <a:schemeClr val="tx2">
                    <a:alpha val="99000"/>
                  </a:schemeClr>
                </a:solidFill>
              </a:rPr>
              <a:t>/Shared/_</a:t>
            </a:r>
            <a:r>
              <a:rPr lang="en-US" dirty="0" err="1" smtClean="0">
                <a:solidFill>
                  <a:schemeClr val="tx2">
                    <a:alpha val="99000"/>
                  </a:schemeClr>
                </a:solidFill>
              </a:rPr>
              <a:t>Layout.cshtml</a:t>
            </a:r>
            <a:endParaRPr lang="en-US" dirty="0">
              <a:solidFill>
                <a:schemeClr val="tx2">
                  <a:alpha val="99000"/>
                </a:schemeClr>
              </a:solidFill>
            </a:endParaRPr>
          </a:p>
        </p:txBody>
      </p:sp>
      <p:sp>
        <p:nvSpPr>
          <p:cNvPr id="7" name="TextBox 6"/>
          <p:cNvSpPr txBox="1"/>
          <p:nvPr/>
        </p:nvSpPr>
        <p:spPr>
          <a:xfrm>
            <a:off x="5877318" y="3704630"/>
            <a:ext cx="5789692" cy="2893100"/>
          </a:xfrm>
          <a:prstGeom prst="rect">
            <a:avLst/>
          </a:prstGeom>
          <a:solidFill>
            <a:schemeClr val="accent6"/>
          </a:solidFill>
          <a:ln>
            <a:noFill/>
          </a:ln>
          <a:effectLst/>
        </p:spPr>
        <p:style>
          <a:lnRef idx="3">
            <a:schemeClr val="lt1"/>
          </a:lnRef>
          <a:fillRef idx="1">
            <a:schemeClr val="accent3"/>
          </a:fillRef>
          <a:effectRef idx="1">
            <a:schemeClr val="accent3"/>
          </a:effectRef>
          <a:fontRef idx="minor">
            <a:schemeClr val="lt1"/>
          </a:fontRef>
        </p:style>
        <p:txBody>
          <a:bodyPr wrap="square" rtlCol="0">
            <a:spAutoFit/>
          </a:bodyPr>
          <a:lstStyle/>
          <a:p>
            <a:pPr lvl="0"/>
            <a:r>
              <a:rPr lang="en-US" sz="1400" dirty="0" smtClean="0">
                <a:solidFill>
                  <a:schemeClr val="bg1">
                    <a:alpha val="99000"/>
                  </a:schemeClr>
                </a:solidFill>
                <a:latin typeface="Consolas" pitchFamily="49" charset="0"/>
                <a:cs typeface="Consolas" pitchFamily="49" charset="0"/>
              </a:rPr>
              <a:t>@{     </a:t>
            </a:r>
          </a:p>
          <a:p>
            <a:pPr lvl="0"/>
            <a:r>
              <a:rPr lang="en-US" sz="1400" dirty="0">
                <a:solidFill>
                  <a:schemeClr val="bg1">
                    <a:alpha val="99000"/>
                  </a:schemeClr>
                </a:solidFill>
                <a:latin typeface="Consolas" pitchFamily="49" charset="0"/>
                <a:cs typeface="Consolas" pitchFamily="49" charset="0"/>
              </a:rPr>
              <a:t> </a:t>
            </a:r>
            <a:r>
              <a:rPr lang="en-US" sz="1400" dirty="0" smtClean="0">
                <a:solidFill>
                  <a:schemeClr val="bg1">
                    <a:alpha val="99000"/>
                  </a:schemeClr>
                </a:solidFill>
                <a:latin typeface="Consolas" pitchFamily="49" charset="0"/>
                <a:cs typeface="Consolas" pitchFamily="49" charset="0"/>
              </a:rPr>
              <a:t>  Layout = "/Shared/_</a:t>
            </a:r>
            <a:r>
              <a:rPr lang="en-US" sz="1400" dirty="0" err="1" smtClean="0">
                <a:solidFill>
                  <a:schemeClr val="bg1">
                    <a:alpha val="99000"/>
                  </a:schemeClr>
                </a:solidFill>
                <a:latin typeface="Consolas" pitchFamily="49" charset="0"/>
                <a:cs typeface="Consolas" pitchFamily="49" charset="0"/>
              </a:rPr>
              <a:t>Layout.cshtml</a:t>
            </a:r>
            <a:r>
              <a:rPr lang="en-US" sz="1400" dirty="0" smtClean="0">
                <a:solidFill>
                  <a:schemeClr val="bg1">
                    <a:alpha val="99000"/>
                  </a:schemeClr>
                </a:solidFill>
                <a:latin typeface="Consolas" pitchFamily="49" charset="0"/>
                <a:cs typeface="Consolas" pitchFamily="49" charset="0"/>
              </a:rPr>
              <a:t>";</a:t>
            </a:r>
          </a:p>
          <a:p>
            <a:pPr lvl="0"/>
            <a:r>
              <a:rPr lang="en-US" sz="1400" dirty="0" smtClean="0">
                <a:solidFill>
                  <a:schemeClr val="bg1">
                    <a:alpha val="99000"/>
                  </a:schemeClr>
                </a:solidFill>
                <a:latin typeface="Consolas" pitchFamily="49" charset="0"/>
                <a:cs typeface="Consolas" pitchFamily="49" charset="0"/>
              </a:rPr>
              <a:t>}</a:t>
            </a:r>
          </a:p>
          <a:p>
            <a:pPr lvl="0"/>
            <a:endParaRPr lang="en-US" sz="1400" dirty="0" smtClean="0">
              <a:solidFill>
                <a:schemeClr val="bg1">
                  <a:alpha val="99000"/>
                </a:schemeClr>
              </a:solidFill>
              <a:latin typeface="Consolas" pitchFamily="49" charset="0"/>
              <a:cs typeface="Consolas" pitchFamily="49" charset="0"/>
            </a:endParaRPr>
          </a:p>
          <a:p>
            <a:pPr lvl="0"/>
            <a:r>
              <a:rPr lang="en-US" sz="1400" dirty="0" smtClean="0">
                <a:solidFill>
                  <a:schemeClr val="bg1">
                    <a:alpha val="99000"/>
                  </a:schemeClr>
                </a:solidFill>
                <a:latin typeface="Consolas" pitchFamily="49" charset="0"/>
                <a:cs typeface="Consolas" pitchFamily="49" charset="0"/>
              </a:rPr>
              <a:t>@section Menu {</a:t>
            </a:r>
          </a:p>
          <a:p>
            <a:pPr lvl="0"/>
            <a:r>
              <a:rPr lang="en-US" sz="1400" dirty="0">
                <a:solidFill>
                  <a:schemeClr val="bg1">
                    <a:alpha val="99000"/>
                  </a:schemeClr>
                </a:solidFill>
                <a:latin typeface="Consolas" pitchFamily="49" charset="0"/>
                <a:cs typeface="Consolas" pitchFamily="49" charset="0"/>
              </a:rPr>
              <a:t> </a:t>
            </a:r>
            <a:r>
              <a:rPr lang="en-US" sz="1400" dirty="0" smtClean="0">
                <a:solidFill>
                  <a:schemeClr val="bg1">
                    <a:alpha val="99000"/>
                  </a:schemeClr>
                </a:solidFill>
                <a:latin typeface="Consolas" pitchFamily="49" charset="0"/>
                <a:cs typeface="Consolas" pitchFamily="49" charset="0"/>
              </a:rPr>
              <a:t>  &lt;</a:t>
            </a:r>
            <a:r>
              <a:rPr lang="en-US" sz="1400" dirty="0" err="1" smtClean="0">
                <a:solidFill>
                  <a:schemeClr val="bg1">
                    <a:alpha val="99000"/>
                  </a:schemeClr>
                </a:solidFill>
                <a:latin typeface="Consolas" pitchFamily="49" charset="0"/>
                <a:cs typeface="Consolas" pitchFamily="49" charset="0"/>
              </a:rPr>
              <a:t>ul</a:t>
            </a:r>
            <a:r>
              <a:rPr lang="en-US" sz="1400" dirty="0">
                <a:solidFill>
                  <a:schemeClr val="bg1">
                    <a:alpha val="99000"/>
                  </a:schemeClr>
                </a:solidFill>
                <a:latin typeface="Consolas" pitchFamily="49" charset="0"/>
                <a:cs typeface="Consolas" pitchFamily="49" charset="0"/>
              </a:rPr>
              <a:t> </a:t>
            </a:r>
            <a:r>
              <a:rPr lang="en-US" sz="1400" dirty="0" smtClean="0">
                <a:solidFill>
                  <a:schemeClr val="bg1">
                    <a:alpha val="99000"/>
                  </a:schemeClr>
                </a:solidFill>
                <a:latin typeface="Consolas" pitchFamily="49" charset="0"/>
                <a:cs typeface="Consolas" pitchFamily="49" charset="0"/>
              </a:rPr>
              <a:t>id="</a:t>
            </a:r>
            <a:r>
              <a:rPr lang="en-US" sz="1400" dirty="0" err="1" smtClean="0">
                <a:solidFill>
                  <a:schemeClr val="bg1">
                    <a:alpha val="99000"/>
                  </a:schemeClr>
                </a:solidFill>
                <a:latin typeface="Consolas" pitchFamily="49" charset="0"/>
                <a:cs typeface="Consolas" pitchFamily="49" charset="0"/>
              </a:rPr>
              <a:t>pageMenu</a:t>
            </a:r>
            <a:r>
              <a:rPr lang="en-US" sz="1400" dirty="0" smtClean="0">
                <a:solidFill>
                  <a:schemeClr val="bg1">
                    <a:alpha val="99000"/>
                  </a:schemeClr>
                </a:solidFill>
                <a:latin typeface="Consolas" pitchFamily="49" charset="0"/>
                <a:cs typeface="Consolas" pitchFamily="49" charset="0"/>
              </a:rPr>
              <a:t>"&gt;</a:t>
            </a:r>
          </a:p>
          <a:p>
            <a:pPr lvl="0"/>
            <a:r>
              <a:rPr lang="en-US" sz="1400" dirty="0">
                <a:solidFill>
                  <a:schemeClr val="bg1">
                    <a:alpha val="99000"/>
                  </a:schemeClr>
                </a:solidFill>
                <a:latin typeface="Consolas" pitchFamily="49" charset="0"/>
                <a:cs typeface="Consolas" pitchFamily="49" charset="0"/>
              </a:rPr>
              <a:t>	</a:t>
            </a:r>
            <a:r>
              <a:rPr lang="en-US" sz="1400" dirty="0" smtClean="0">
                <a:solidFill>
                  <a:schemeClr val="bg1">
                    <a:alpha val="99000"/>
                  </a:schemeClr>
                </a:solidFill>
                <a:latin typeface="Consolas" pitchFamily="49" charset="0"/>
                <a:cs typeface="Consolas" pitchFamily="49" charset="0"/>
              </a:rPr>
              <a:t>&lt;li&gt;Option 1&lt;/li&gt;</a:t>
            </a:r>
          </a:p>
          <a:p>
            <a:pPr lvl="0"/>
            <a:r>
              <a:rPr lang="en-US" sz="1400" dirty="0">
                <a:solidFill>
                  <a:schemeClr val="bg1">
                    <a:alpha val="99000"/>
                  </a:schemeClr>
                </a:solidFill>
                <a:latin typeface="Consolas" pitchFamily="49" charset="0"/>
                <a:cs typeface="Consolas" pitchFamily="49" charset="0"/>
              </a:rPr>
              <a:t>	</a:t>
            </a:r>
            <a:r>
              <a:rPr lang="en-US" sz="1400" dirty="0" smtClean="0">
                <a:solidFill>
                  <a:schemeClr val="bg1">
                    <a:alpha val="99000"/>
                  </a:schemeClr>
                </a:solidFill>
                <a:latin typeface="Consolas" pitchFamily="49" charset="0"/>
                <a:cs typeface="Consolas" pitchFamily="49" charset="0"/>
              </a:rPr>
              <a:t>&lt;li&gt;Option 2&lt;/li&gt;</a:t>
            </a:r>
          </a:p>
          <a:p>
            <a:pPr lvl="0"/>
            <a:r>
              <a:rPr lang="en-US" sz="1400" dirty="0" smtClean="0">
                <a:solidFill>
                  <a:schemeClr val="bg1">
                    <a:alpha val="99000"/>
                  </a:schemeClr>
                </a:solidFill>
                <a:latin typeface="Consolas" pitchFamily="49" charset="0"/>
                <a:cs typeface="Consolas" pitchFamily="49" charset="0"/>
              </a:rPr>
              <a:t>   &lt;/</a:t>
            </a:r>
            <a:r>
              <a:rPr lang="en-US" sz="1400" dirty="0" err="1" smtClean="0">
                <a:solidFill>
                  <a:schemeClr val="bg1">
                    <a:alpha val="99000"/>
                  </a:schemeClr>
                </a:solidFill>
                <a:latin typeface="Consolas" pitchFamily="49" charset="0"/>
                <a:cs typeface="Consolas" pitchFamily="49" charset="0"/>
              </a:rPr>
              <a:t>ul</a:t>
            </a:r>
            <a:r>
              <a:rPr lang="en-US" sz="1400" dirty="0" smtClean="0">
                <a:solidFill>
                  <a:schemeClr val="bg1">
                    <a:alpha val="99000"/>
                  </a:schemeClr>
                </a:solidFill>
                <a:latin typeface="Consolas" pitchFamily="49" charset="0"/>
                <a:cs typeface="Consolas" pitchFamily="49" charset="0"/>
              </a:rPr>
              <a:t>&gt;</a:t>
            </a:r>
            <a:endParaRPr lang="en-US" sz="1400" dirty="0">
              <a:solidFill>
                <a:schemeClr val="bg1">
                  <a:alpha val="99000"/>
                </a:schemeClr>
              </a:solidFill>
              <a:latin typeface="Consolas" pitchFamily="49" charset="0"/>
              <a:cs typeface="Consolas" pitchFamily="49" charset="0"/>
            </a:endParaRPr>
          </a:p>
          <a:p>
            <a:pPr lvl="0"/>
            <a:r>
              <a:rPr lang="en-US" sz="1400" dirty="0" smtClean="0">
                <a:solidFill>
                  <a:schemeClr val="bg1">
                    <a:alpha val="99000"/>
                  </a:schemeClr>
                </a:solidFill>
                <a:latin typeface="Consolas" pitchFamily="49" charset="0"/>
                <a:cs typeface="Consolas" pitchFamily="49" charset="0"/>
              </a:rPr>
              <a:t>}</a:t>
            </a:r>
            <a:endParaRPr lang="en-US" sz="1400" dirty="0">
              <a:solidFill>
                <a:schemeClr val="bg1">
                  <a:alpha val="99000"/>
                </a:schemeClr>
              </a:solidFill>
              <a:latin typeface="Consolas" pitchFamily="49" charset="0"/>
              <a:cs typeface="Consolas" pitchFamily="49" charset="0"/>
            </a:endParaRPr>
          </a:p>
          <a:p>
            <a:pPr lvl="0"/>
            <a:r>
              <a:rPr lang="en-US" sz="1400" dirty="0" smtClean="0">
                <a:solidFill>
                  <a:schemeClr val="bg1">
                    <a:alpha val="99000"/>
                  </a:schemeClr>
                </a:solidFill>
                <a:latin typeface="Consolas" pitchFamily="49" charset="0"/>
                <a:cs typeface="Consolas" pitchFamily="49" charset="0"/>
              </a:rPr>
              <a:t>&lt;p&gt;</a:t>
            </a:r>
          </a:p>
          <a:p>
            <a:pPr lvl="0"/>
            <a:r>
              <a:rPr lang="en-US" sz="1400" dirty="0" smtClean="0">
                <a:solidFill>
                  <a:schemeClr val="bg1">
                    <a:alpha val="99000"/>
                  </a:schemeClr>
                </a:solidFill>
                <a:latin typeface="Consolas" pitchFamily="49" charset="0"/>
                <a:cs typeface="Consolas" pitchFamily="49" charset="0"/>
              </a:rPr>
              <a:t>   My content goes here</a:t>
            </a:r>
          </a:p>
          <a:p>
            <a:pPr lvl="0"/>
            <a:r>
              <a:rPr lang="en-US" sz="1400" dirty="0" smtClean="0">
                <a:solidFill>
                  <a:schemeClr val="bg1">
                    <a:alpha val="99000"/>
                  </a:schemeClr>
                </a:solidFill>
                <a:latin typeface="Consolas" pitchFamily="49" charset="0"/>
                <a:cs typeface="Consolas" pitchFamily="49" charset="0"/>
              </a:rPr>
              <a:t>&lt;/p&gt;</a:t>
            </a:r>
            <a:endParaRPr lang="en-US" sz="1400" dirty="0">
              <a:solidFill>
                <a:schemeClr val="bg1">
                  <a:alpha val="99000"/>
                </a:schemeClr>
              </a:solidFill>
              <a:latin typeface="Consolas" pitchFamily="49" charset="0"/>
              <a:cs typeface="Consolas" pitchFamily="49" charset="0"/>
            </a:endParaRPr>
          </a:p>
        </p:txBody>
      </p:sp>
      <p:sp>
        <p:nvSpPr>
          <p:cNvPr id="8" name="TextBox 7"/>
          <p:cNvSpPr txBox="1"/>
          <p:nvPr/>
        </p:nvSpPr>
        <p:spPr>
          <a:xfrm>
            <a:off x="9437232" y="3222282"/>
            <a:ext cx="2229778" cy="461665"/>
          </a:xfrm>
          <a:prstGeom prst="rect">
            <a:avLst/>
          </a:prstGeom>
          <a:noFill/>
        </p:spPr>
        <p:txBody>
          <a:bodyPr wrap="none" rtlCol="0">
            <a:spAutoFit/>
          </a:bodyPr>
          <a:lstStyle/>
          <a:p>
            <a:r>
              <a:rPr lang="en-US" dirty="0" err="1" smtClean="0">
                <a:solidFill>
                  <a:schemeClr val="tx2">
                    <a:alpha val="99000"/>
                  </a:schemeClr>
                </a:solidFill>
              </a:rPr>
              <a:t>MyPage.cshtml</a:t>
            </a:r>
            <a:endParaRPr lang="en-US" dirty="0">
              <a:solidFill>
                <a:schemeClr val="tx2">
                  <a:alpha val="99000"/>
                </a:schemeClr>
              </a:solidFill>
            </a:endParaRPr>
          </a:p>
        </p:txBody>
      </p:sp>
    </p:spTree>
    <p:extLst>
      <p:ext uri="{BB962C8B-B14F-4D97-AF65-F5344CB8AC3E}">
        <p14:creationId xmlns:p14="http://schemas.microsoft.com/office/powerpoint/2010/main" val="42276750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1000"/>
                                        <p:tgtEl>
                                          <p:spTgt spid="7"/>
                                        </p:tgtEl>
                                      </p:cBhvr>
                                    </p:animEffect>
                                    <p:anim calcmode="lin" valueType="num">
                                      <p:cBhvr>
                                        <p:cTn id="20" dur="1000" fill="hold"/>
                                        <p:tgtEl>
                                          <p:spTgt spid="7"/>
                                        </p:tgtEl>
                                        <p:attrNameLst>
                                          <p:attrName>ppt_x</p:attrName>
                                        </p:attrNameLst>
                                      </p:cBhvr>
                                      <p:tavLst>
                                        <p:tav tm="0">
                                          <p:val>
                                            <p:strVal val="#ppt_x"/>
                                          </p:val>
                                        </p:tav>
                                        <p:tav tm="100000">
                                          <p:val>
                                            <p:strVal val="#ppt_x"/>
                                          </p:val>
                                        </p:tav>
                                      </p:tavLst>
                                    </p:anim>
                                    <p:anim calcmode="lin" valueType="num">
                                      <p:cBhvr>
                                        <p:cTn id="21" dur="1000" fill="hold"/>
                                        <p:tgtEl>
                                          <p:spTgt spid="7"/>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1000"/>
                                        <p:tgtEl>
                                          <p:spTgt spid="8"/>
                                        </p:tgtEl>
                                      </p:cBhvr>
                                    </p:animEffect>
                                    <p:anim calcmode="lin" valueType="num">
                                      <p:cBhvr>
                                        <p:cTn id="25" dur="1000" fill="hold"/>
                                        <p:tgtEl>
                                          <p:spTgt spid="8"/>
                                        </p:tgtEl>
                                        <p:attrNameLst>
                                          <p:attrName>ppt_x</p:attrName>
                                        </p:attrNameLst>
                                      </p:cBhvr>
                                      <p:tavLst>
                                        <p:tav tm="0">
                                          <p:val>
                                            <p:strVal val="#ppt_x"/>
                                          </p:val>
                                        </p:tav>
                                        <p:tav tm="100000">
                                          <p:val>
                                            <p:strVal val="#ppt_x"/>
                                          </p:val>
                                        </p:tav>
                                      </p:tavLst>
                                    </p:anim>
                                    <p:anim calcmode="lin" valueType="num">
                                      <p:cBhvr>
                                        <p:cTn id="26"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animBg="1"/>
      <p:bldP spid="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bwMode="auto">
          <a:xfrm>
            <a:off x="0" y="3056965"/>
            <a:ext cx="12188825" cy="3193023"/>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3" name="Title 2"/>
          <p:cNvSpPr>
            <a:spLocks noGrp="1"/>
          </p:cNvSpPr>
          <p:nvPr>
            <p:ph type="title"/>
          </p:nvPr>
        </p:nvSpPr>
        <p:spPr>
          <a:xfrm>
            <a:off x="519112" y="228600"/>
            <a:ext cx="11149013" cy="1329595"/>
          </a:xfrm>
        </p:spPr>
        <p:txBody>
          <a:bodyPr/>
          <a:lstStyle/>
          <a:p>
            <a:r>
              <a:rPr lang="en-US" sz="4800" dirty="0" smtClean="0"/>
              <a:t>Use </a:t>
            </a:r>
            <a:r>
              <a:rPr lang="en-US" sz="4800" dirty="0" err="1" smtClean="0"/>
              <a:t>RenderPage</a:t>
            </a:r>
            <a:r>
              <a:rPr lang="en-US" sz="4800" dirty="0" smtClean="0"/>
              <a:t> to Organize Pages That Don’t Change</a:t>
            </a:r>
            <a:endParaRPr lang="en-US" sz="4800" dirty="0"/>
          </a:p>
        </p:txBody>
      </p:sp>
      <p:sp>
        <p:nvSpPr>
          <p:cNvPr id="2" name="Content Placeholder 1"/>
          <p:cNvSpPr>
            <a:spLocks noGrp="1"/>
          </p:cNvSpPr>
          <p:nvPr>
            <p:ph type="body" sz="quarter" idx="10"/>
          </p:nvPr>
        </p:nvSpPr>
        <p:spPr>
          <a:xfrm>
            <a:off x="519112" y="1695450"/>
            <a:ext cx="11149013" cy="946413"/>
          </a:xfrm>
        </p:spPr>
        <p:txBody>
          <a:bodyPr/>
          <a:lstStyle/>
          <a:p>
            <a:r>
              <a:rPr lang="en-US" dirty="0" err="1" smtClean="0"/>
              <a:t>RenderPage</a:t>
            </a:r>
            <a:r>
              <a:rPr lang="en-US" dirty="0" smtClean="0"/>
              <a:t>() helps you reuse markup and code that doesn’t change</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2987053773"/>
              </p:ext>
            </p:extLst>
          </p:nvPr>
        </p:nvGraphicFramePr>
        <p:xfrm>
          <a:off x="1523603" y="3429001"/>
          <a:ext cx="4875530" cy="2392363"/>
        </p:xfrm>
        <a:graphic>
          <a:graphicData uri="http://schemas.openxmlformats.org/drawingml/2006/table">
            <a:tbl>
              <a:tblPr/>
              <a:tblGrid>
                <a:gridCol w="4875530"/>
              </a:tblGrid>
              <a:tr h="2392363">
                <a:tc>
                  <a:txBody>
                    <a:bodyPr/>
                    <a:lstStyle/>
                    <a:p>
                      <a:endParaRPr lang="en-US" sz="1300" dirty="0">
                        <a:latin typeface="Courier New" pitchFamily="49" charset="0"/>
                        <a:cs typeface="Courier New" pitchFamily="49" charset="0"/>
                      </a:endParaRPr>
                    </a:p>
                  </a:txBody>
                  <a:tcPr marL="0" marR="0" marT="0" marB="0" anchor="ctr">
                    <a:lnL>
                      <a:noFill/>
                    </a:lnL>
                    <a:lnR>
                      <a:noFill/>
                    </a:lnR>
                    <a:lnT>
                      <a:noFill/>
                    </a:lnT>
                    <a:lnB>
                      <a:noFill/>
                    </a:lnB>
                  </a:tcPr>
                </a:tc>
              </a:tr>
            </a:tbl>
          </a:graphicData>
        </a:graphic>
      </p:graphicFrame>
      <p:sp>
        <p:nvSpPr>
          <p:cNvPr id="7" name="TextBox 6"/>
          <p:cNvSpPr txBox="1"/>
          <p:nvPr/>
        </p:nvSpPr>
        <p:spPr>
          <a:xfrm>
            <a:off x="514540" y="3704630"/>
            <a:ext cx="5183236" cy="2246769"/>
          </a:xfrm>
          <a:prstGeom prst="rect">
            <a:avLst/>
          </a:prstGeom>
          <a:solidFill>
            <a:schemeClr val="accent6"/>
          </a:solidFill>
          <a:ln>
            <a:noFill/>
          </a:ln>
          <a:effectLst/>
        </p:spPr>
        <p:style>
          <a:lnRef idx="3">
            <a:schemeClr val="lt1"/>
          </a:lnRef>
          <a:fillRef idx="1">
            <a:schemeClr val="accent3"/>
          </a:fillRef>
          <a:effectRef idx="1">
            <a:schemeClr val="accent3"/>
          </a:effectRef>
          <a:fontRef idx="minor">
            <a:schemeClr val="lt1"/>
          </a:fontRef>
        </p:style>
        <p:txBody>
          <a:bodyPr wrap="square" rtlCol="0">
            <a:spAutoFit/>
          </a:bodyPr>
          <a:lstStyle/>
          <a:p>
            <a:pPr lvl="0"/>
            <a:r>
              <a:rPr lang="en-US" sz="1400" dirty="0" smtClean="0">
                <a:solidFill>
                  <a:schemeClr val="bg1">
                    <a:alpha val="99000"/>
                  </a:schemeClr>
                </a:solidFill>
                <a:latin typeface="Consolas" pitchFamily="49" charset="0"/>
                <a:cs typeface="Consolas" pitchFamily="49" charset="0"/>
              </a:rPr>
              <a:t>&lt;html&gt;</a:t>
            </a:r>
          </a:p>
          <a:p>
            <a:pPr lvl="0"/>
            <a:r>
              <a:rPr lang="en-US" sz="1400" dirty="0" smtClean="0">
                <a:solidFill>
                  <a:schemeClr val="bg1">
                    <a:alpha val="99000"/>
                  </a:schemeClr>
                </a:solidFill>
                <a:latin typeface="Consolas" pitchFamily="49" charset="0"/>
                <a:cs typeface="Consolas" pitchFamily="49" charset="0"/>
              </a:rPr>
              <a:t>    &lt;head&gt;</a:t>
            </a:r>
          </a:p>
          <a:p>
            <a:pPr lvl="0"/>
            <a:r>
              <a:rPr lang="en-US" sz="1400" dirty="0" smtClean="0">
                <a:solidFill>
                  <a:schemeClr val="bg1">
                    <a:alpha val="99000"/>
                  </a:schemeClr>
                </a:solidFill>
                <a:latin typeface="Consolas" pitchFamily="49" charset="0"/>
                <a:cs typeface="Consolas" pitchFamily="49" charset="0"/>
              </a:rPr>
              <a:t>      &lt;title&gt;Simple Layout&lt;/title&gt;</a:t>
            </a:r>
          </a:p>
          <a:p>
            <a:pPr lvl="0"/>
            <a:r>
              <a:rPr lang="en-US" sz="1400" dirty="0" smtClean="0">
                <a:solidFill>
                  <a:schemeClr val="bg1">
                    <a:alpha val="99000"/>
                  </a:schemeClr>
                </a:solidFill>
                <a:latin typeface="Consolas" pitchFamily="49" charset="0"/>
                <a:cs typeface="Consolas" pitchFamily="49" charset="0"/>
              </a:rPr>
              <a:t>    &lt;/head&gt;</a:t>
            </a:r>
          </a:p>
          <a:p>
            <a:pPr lvl="0"/>
            <a:r>
              <a:rPr lang="en-US" sz="1400" dirty="0" smtClean="0">
                <a:solidFill>
                  <a:schemeClr val="bg1">
                    <a:alpha val="99000"/>
                  </a:schemeClr>
                </a:solidFill>
                <a:latin typeface="Consolas" pitchFamily="49" charset="0"/>
                <a:cs typeface="Consolas" pitchFamily="49" charset="0"/>
              </a:rPr>
              <a:t>    &lt;body&gt; </a:t>
            </a:r>
          </a:p>
          <a:p>
            <a:pPr lvl="0"/>
            <a:r>
              <a:rPr lang="en-US" sz="1400" dirty="0" smtClean="0">
                <a:solidFill>
                  <a:schemeClr val="bg1">
                    <a:alpha val="99000"/>
                  </a:schemeClr>
                </a:solidFill>
                <a:latin typeface="Consolas" pitchFamily="49" charset="0"/>
                <a:cs typeface="Consolas" pitchFamily="49" charset="0"/>
              </a:rPr>
              <a:t>        @</a:t>
            </a:r>
            <a:r>
              <a:rPr lang="en-US" sz="1400" dirty="0" err="1" smtClean="0">
                <a:solidFill>
                  <a:schemeClr val="bg1">
                    <a:alpha val="99000"/>
                  </a:schemeClr>
                </a:solidFill>
                <a:latin typeface="Consolas" pitchFamily="49" charset="0"/>
                <a:cs typeface="Consolas" pitchFamily="49" charset="0"/>
              </a:rPr>
              <a:t>RenderSection</a:t>
            </a:r>
            <a:r>
              <a:rPr lang="en-US" sz="1400" dirty="0" smtClean="0">
                <a:solidFill>
                  <a:schemeClr val="bg1">
                    <a:alpha val="99000"/>
                  </a:schemeClr>
                </a:solidFill>
                <a:latin typeface="Consolas" pitchFamily="49" charset="0"/>
                <a:cs typeface="Consolas" pitchFamily="49" charset="0"/>
              </a:rPr>
              <a:t>("Menu")</a:t>
            </a:r>
          </a:p>
          <a:p>
            <a:pPr lvl="0"/>
            <a:r>
              <a:rPr lang="en-US" sz="1400" dirty="0" smtClean="0">
                <a:solidFill>
                  <a:schemeClr val="bg1">
                    <a:alpha val="99000"/>
                  </a:schemeClr>
                </a:solidFill>
                <a:latin typeface="Consolas" pitchFamily="49" charset="0"/>
                <a:cs typeface="Consolas" pitchFamily="49" charset="0"/>
              </a:rPr>
              <a:t>        @</a:t>
            </a:r>
            <a:r>
              <a:rPr lang="en-US" sz="1400" dirty="0" err="1" smtClean="0">
                <a:solidFill>
                  <a:schemeClr val="bg1">
                    <a:alpha val="99000"/>
                  </a:schemeClr>
                </a:solidFill>
                <a:latin typeface="Consolas" pitchFamily="49" charset="0"/>
                <a:cs typeface="Consolas" pitchFamily="49" charset="0"/>
              </a:rPr>
              <a:t>RenderBody</a:t>
            </a:r>
            <a:r>
              <a:rPr lang="en-US" sz="1400" dirty="0" smtClean="0">
                <a:solidFill>
                  <a:schemeClr val="bg1">
                    <a:alpha val="99000"/>
                  </a:schemeClr>
                </a:solidFill>
                <a:latin typeface="Consolas" pitchFamily="49" charset="0"/>
                <a:cs typeface="Consolas" pitchFamily="49" charset="0"/>
              </a:rPr>
              <a:t>()</a:t>
            </a:r>
          </a:p>
          <a:p>
            <a:pPr lvl="0"/>
            <a:r>
              <a:rPr lang="en-US" sz="1400" dirty="0">
                <a:solidFill>
                  <a:schemeClr val="bg1"/>
                </a:solidFill>
                <a:latin typeface="Consolas" pitchFamily="49" charset="0"/>
                <a:cs typeface="Consolas" pitchFamily="49" charset="0"/>
              </a:rPr>
              <a:t> </a:t>
            </a:r>
            <a:r>
              <a:rPr lang="en-US" sz="1400" dirty="0" smtClean="0">
                <a:solidFill>
                  <a:schemeClr val="bg1"/>
                </a:solidFill>
                <a:latin typeface="Consolas" pitchFamily="49" charset="0"/>
                <a:cs typeface="Consolas" pitchFamily="49" charset="0"/>
              </a:rPr>
              <a:t>       </a:t>
            </a:r>
            <a:r>
              <a:rPr lang="en-US" sz="1400" b="1" dirty="0">
                <a:solidFill>
                  <a:schemeClr val="accent1">
                    <a:lumMod val="60000"/>
                    <a:lumOff val="40000"/>
                    <a:alpha val="99000"/>
                  </a:schemeClr>
                </a:solidFill>
                <a:latin typeface="Consolas" pitchFamily="49" charset="0"/>
                <a:cs typeface="Consolas" pitchFamily="49" charset="0"/>
              </a:rPr>
              <a:t>@</a:t>
            </a:r>
            <a:r>
              <a:rPr lang="en-US" sz="1400" b="1" dirty="0" err="1">
                <a:solidFill>
                  <a:schemeClr val="accent1">
                    <a:lumMod val="60000"/>
                    <a:lumOff val="40000"/>
                    <a:alpha val="99000"/>
                  </a:schemeClr>
                </a:solidFill>
                <a:latin typeface="Consolas" pitchFamily="49" charset="0"/>
                <a:cs typeface="Consolas" pitchFamily="49" charset="0"/>
              </a:rPr>
              <a:t>RenderPage</a:t>
            </a:r>
            <a:r>
              <a:rPr lang="en-US" sz="1400" b="1" dirty="0">
                <a:solidFill>
                  <a:schemeClr val="accent1">
                    <a:lumMod val="60000"/>
                    <a:lumOff val="40000"/>
                    <a:alpha val="99000"/>
                  </a:schemeClr>
                </a:solidFill>
                <a:latin typeface="Consolas" pitchFamily="49" charset="0"/>
                <a:cs typeface="Consolas" pitchFamily="49" charset="0"/>
              </a:rPr>
              <a:t>("/Shared/_</a:t>
            </a:r>
            <a:r>
              <a:rPr lang="en-US" sz="1400" b="1" dirty="0" err="1">
                <a:solidFill>
                  <a:schemeClr val="accent1">
                    <a:lumMod val="60000"/>
                    <a:lumOff val="40000"/>
                    <a:alpha val="99000"/>
                  </a:schemeClr>
                </a:solidFill>
                <a:latin typeface="Consolas" pitchFamily="49" charset="0"/>
                <a:cs typeface="Consolas" pitchFamily="49" charset="0"/>
              </a:rPr>
              <a:t>Footer.cshtml</a:t>
            </a:r>
            <a:r>
              <a:rPr lang="en-US" sz="1400" b="1" dirty="0">
                <a:solidFill>
                  <a:schemeClr val="accent1">
                    <a:lumMod val="60000"/>
                    <a:lumOff val="40000"/>
                    <a:alpha val="99000"/>
                  </a:schemeClr>
                </a:solidFill>
                <a:latin typeface="Consolas" pitchFamily="49" charset="0"/>
                <a:cs typeface="Consolas" pitchFamily="49" charset="0"/>
              </a:rPr>
              <a:t>")</a:t>
            </a:r>
          </a:p>
          <a:p>
            <a:pPr lvl="0"/>
            <a:r>
              <a:rPr lang="en-US" sz="1400" dirty="0" smtClean="0">
                <a:solidFill>
                  <a:schemeClr val="bg1">
                    <a:alpha val="99000"/>
                  </a:schemeClr>
                </a:solidFill>
                <a:latin typeface="Consolas" pitchFamily="49" charset="0"/>
                <a:cs typeface="Consolas" pitchFamily="49" charset="0"/>
              </a:rPr>
              <a:t>    &lt;/body&gt;</a:t>
            </a:r>
          </a:p>
          <a:p>
            <a:pPr lvl="0"/>
            <a:r>
              <a:rPr lang="en-US" sz="1400" dirty="0" smtClean="0">
                <a:solidFill>
                  <a:schemeClr val="bg1">
                    <a:alpha val="99000"/>
                  </a:schemeClr>
                </a:solidFill>
                <a:latin typeface="Consolas" pitchFamily="49" charset="0"/>
                <a:cs typeface="Consolas" pitchFamily="49" charset="0"/>
              </a:rPr>
              <a:t>&lt;/html&gt;</a:t>
            </a:r>
            <a:endParaRPr lang="en-US" sz="1400" dirty="0">
              <a:solidFill>
                <a:schemeClr val="bg1">
                  <a:alpha val="99000"/>
                </a:schemeClr>
              </a:solidFill>
              <a:latin typeface="Consolas" pitchFamily="49" charset="0"/>
              <a:cs typeface="Consolas" pitchFamily="49" charset="0"/>
            </a:endParaRPr>
          </a:p>
        </p:txBody>
      </p:sp>
      <p:sp>
        <p:nvSpPr>
          <p:cNvPr id="8" name="TextBox 7"/>
          <p:cNvSpPr txBox="1"/>
          <p:nvPr/>
        </p:nvSpPr>
        <p:spPr>
          <a:xfrm>
            <a:off x="514315" y="3222282"/>
            <a:ext cx="3361113" cy="461665"/>
          </a:xfrm>
          <a:prstGeom prst="rect">
            <a:avLst/>
          </a:prstGeom>
          <a:noFill/>
        </p:spPr>
        <p:txBody>
          <a:bodyPr wrap="none" rtlCol="0">
            <a:spAutoFit/>
          </a:bodyPr>
          <a:lstStyle/>
          <a:p>
            <a:r>
              <a:rPr lang="en-US" dirty="0" smtClean="0">
                <a:solidFill>
                  <a:schemeClr val="tx2">
                    <a:alpha val="99000"/>
                  </a:schemeClr>
                </a:solidFill>
              </a:rPr>
              <a:t>/Shared/_</a:t>
            </a:r>
            <a:r>
              <a:rPr lang="en-US" dirty="0" err="1" smtClean="0">
                <a:solidFill>
                  <a:schemeClr val="tx2">
                    <a:alpha val="99000"/>
                  </a:schemeClr>
                </a:solidFill>
              </a:rPr>
              <a:t>Layout.cshtml</a:t>
            </a:r>
            <a:endParaRPr lang="en-US" dirty="0">
              <a:solidFill>
                <a:schemeClr val="tx2">
                  <a:alpha val="99000"/>
                </a:schemeClr>
              </a:solidFill>
            </a:endParaRPr>
          </a:p>
        </p:txBody>
      </p:sp>
      <p:sp>
        <p:nvSpPr>
          <p:cNvPr id="9" name="TextBox 8"/>
          <p:cNvSpPr txBox="1"/>
          <p:nvPr/>
        </p:nvSpPr>
        <p:spPr>
          <a:xfrm>
            <a:off x="5877317" y="3704630"/>
            <a:ext cx="5790807" cy="738664"/>
          </a:xfrm>
          <a:prstGeom prst="rect">
            <a:avLst/>
          </a:prstGeom>
          <a:solidFill>
            <a:schemeClr val="accent6"/>
          </a:solidFill>
          <a:ln>
            <a:noFill/>
          </a:ln>
          <a:effectLst/>
        </p:spPr>
        <p:style>
          <a:lnRef idx="3">
            <a:schemeClr val="lt1"/>
          </a:lnRef>
          <a:fillRef idx="1">
            <a:schemeClr val="accent3"/>
          </a:fillRef>
          <a:effectRef idx="1">
            <a:schemeClr val="accent3"/>
          </a:effectRef>
          <a:fontRef idx="minor">
            <a:schemeClr val="lt1"/>
          </a:fontRef>
        </p:style>
        <p:txBody>
          <a:bodyPr wrap="square" rtlCol="0">
            <a:spAutoFit/>
          </a:bodyPr>
          <a:lstStyle/>
          <a:p>
            <a:pPr lvl="0"/>
            <a:r>
              <a:rPr lang="en-US" sz="1400" dirty="0" smtClean="0">
                <a:solidFill>
                  <a:schemeClr val="bg1">
                    <a:alpha val="99000"/>
                  </a:schemeClr>
                </a:solidFill>
                <a:latin typeface="Consolas" pitchFamily="49" charset="0"/>
                <a:cs typeface="Consolas" pitchFamily="49" charset="0"/>
              </a:rPr>
              <a:t>&lt;div class="footer"&gt;</a:t>
            </a:r>
          </a:p>
          <a:p>
            <a:pPr lvl="0"/>
            <a:r>
              <a:rPr lang="en-US" sz="1400" dirty="0" smtClean="0">
                <a:solidFill>
                  <a:schemeClr val="bg1">
                    <a:alpha val="99000"/>
                  </a:schemeClr>
                </a:solidFill>
                <a:latin typeface="Consolas" pitchFamily="49" charset="0"/>
                <a:cs typeface="Consolas" pitchFamily="49" charset="0"/>
              </a:rPr>
              <a:t>   © 2010 </a:t>
            </a:r>
            <a:r>
              <a:rPr lang="en-US" sz="1400" dirty="0" err="1" smtClean="0">
                <a:solidFill>
                  <a:schemeClr val="bg1">
                    <a:alpha val="99000"/>
                  </a:schemeClr>
                </a:solidFill>
                <a:latin typeface="Consolas" pitchFamily="49" charset="0"/>
                <a:cs typeface="Consolas" pitchFamily="49" charset="0"/>
              </a:rPr>
              <a:t>Contoso</a:t>
            </a:r>
            <a:endParaRPr lang="en-US" sz="1400" dirty="0">
              <a:solidFill>
                <a:schemeClr val="bg1">
                  <a:alpha val="99000"/>
                </a:schemeClr>
              </a:solidFill>
              <a:latin typeface="Consolas" pitchFamily="49" charset="0"/>
              <a:cs typeface="Consolas" pitchFamily="49" charset="0"/>
            </a:endParaRPr>
          </a:p>
          <a:p>
            <a:pPr lvl="0"/>
            <a:r>
              <a:rPr lang="en-US" sz="1400" dirty="0" smtClean="0">
                <a:solidFill>
                  <a:schemeClr val="bg1">
                    <a:alpha val="99000"/>
                  </a:schemeClr>
                </a:solidFill>
                <a:latin typeface="Consolas" pitchFamily="49" charset="0"/>
                <a:cs typeface="Consolas" pitchFamily="49" charset="0"/>
              </a:rPr>
              <a:t>&lt;/div&gt;</a:t>
            </a:r>
            <a:endParaRPr lang="en-US" sz="1400" dirty="0">
              <a:solidFill>
                <a:schemeClr val="bg1">
                  <a:alpha val="99000"/>
                </a:schemeClr>
              </a:solidFill>
              <a:latin typeface="Consolas" pitchFamily="49" charset="0"/>
              <a:cs typeface="Consolas" pitchFamily="49" charset="0"/>
            </a:endParaRPr>
          </a:p>
        </p:txBody>
      </p:sp>
      <p:sp>
        <p:nvSpPr>
          <p:cNvPr id="10" name="TextBox 9"/>
          <p:cNvSpPr txBox="1"/>
          <p:nvPr/>
        </p:nvSpPr>
        <p:spPr>
          <a:xfrm>
            <a:off x="8359141" y="3222282"/>
            <a:ext cx="3308983" cy="461665"/>
          </a:xfrm>
          <a:prstGeom prst="rect">
            <a:avLst/>
          </a:prstGeom>
          <a:noFill/>
        </p:spPr>
        <p:txBody>
          <a:bodyPr wrap="none" rtlCol="0">
            <a:spAutoFit/>
          </a:bodyPr>
          <a:lstStyle/>
          <a:p>
            <a:r>
              <a:rPr lang="en-US" dirty="0" smtClean="0">
                <a:solidFill>
                  <a:schemeClr val="tx2">
                    <a:alpha val="99000"/>
                  </a:schemeClr>
                </a:solidFill>
              </a:rPr>
              <a:t>/Shared/_</a:t>
            </a:r>
            <a:r>
              <a:rPr lang="en-US" dirty="0" err="1" smtClean="0">
                <a:solidFill>
                  <a:schemeClr val="tx2">
                    <a:alpha val="99000"/>
                  </a:schemeClr>
                </a:solidFill>
              </a:rPr>
              <a:t>Footer.cshtml</a:t>
            </a:r>
            <a:endParaRPr lang="en-US" dirty="0">
              <a:solidFill>
                <a:schemeClr val="tx2">
                  <a:alpha val="99000"/>
                </a:schemeClr>
              </a:solidFill>
            </a:endParaRPr>
          </a:p>
        </p:txBody>
      </p:sp>
    </p:spTree>
    <p:extLst>
      <p:ext uri="{BB962C8B-B14F-4D97-AF65-F5344CB8AC3E}">
        <p14:creationId xmlns:p14="http://schemas.microsoft.com/office/powerpoint/2010/main" val="38890889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anim calcmode="lin" valueType="num">
                                      <p:cBhvr>
                                        <p:cTn id="13" dur="1000" fill="hold"/>
                                        <p:tgtEl>
                                          <p:spTgt spid="8"/>
                                        </p:tgtEl>
                                        <p:attrNameLst>
                                          <p:attrName>ppt_x</p:attrName>
                                        </p:attrNameLst>
                                      </p:cBhvr>
                                      <p:tavLst>
                                        <p:tav tm="0">
                                          <p:val>
                                            <p:strVal val="#ppt_x"/>
                                          </p:val>
                                        </p:tav>
                                        <p:tav tm="100000">
                                          <p:val>
                                            <p:strVal val="#ppt_x"/>
                                          </p:val>
                                        </p:tav>
                                      </p:tavLst>
                                    </p:anim>
                                    <p:anim calcmode="lin" valueType="num">
                                      <p:cBhvr>
                                        <p:cTn id="14"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1000"/>
                                        <p:tgtEl>
                                          <p:spTgt spid="9"/>
                                        </p:tgtEl>
                                      </p:cBhvr>
                                    </p:animEffect>
                                    <p:anim calcmode="lin" valueType="num">
                                      <p:cBhvr>
                                        <p:cTn id="20" dur="1000" fill="hold"/>
                                        <p:tgtEl>
                                          <p:spTgt spid="9"/>
                                        </p:tgtEl>
                                        <p:attrNameLst>
                                          <p:attrName>ppt_x</p:attrName>
                                        </p:attrNameLst>
                                      </p:cBhvr>
                                      <p:tavLst>
                                        <p:tav tm="0">
                                          <p:val>
                                            <p:strVal val="#ppt_x"/>
                                          </p:val>
                                        </p:tav>
                                        <p:tav tm="100000">
                                          <p:val>
                                            <p:strVal val="#ppt_x"/>
                                          </p:val>
                                        </p:tav>
                                      </p:tavLst>
                                    </p:anim>
                                    <p:anim calcmode="lin" valueType="num">
                                      <p:cBhvr>
                                        <p:cTn id="21" dur="1000" fill="hold"/>
                                        <p:tgtEl>
                                          <p:spTgt spid="9"/>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1000"/>
                                        <p:tgtEl>
                                          <p:spTgt spid="10"/>
                                        </p:tgtEl>
                                      </p:cBhvr>
                                    </p:animEffect>
                                    <p:anim calcmode="lin" valueType="num">
                                      <p:cBhvr>
                                        <p:cTn id="25" dur="1000" fill="hold"/>
                                        <p:tgtEl>
                                          <p:spTgt spid="10"/>
                                        </p:tgtEl>
                                        <p:attrNameLst>
                                          <p:attrName>ppt_x</p:attrName>
                                        </p:attrNameLst>
                                      </p:cBhvr>
                                      <p:tavLst>
                                        <p:tav tm="0">
                                          <p:val>
                                            <p:strVal val="#ppt_x"/>
                                          </p:val>
                                        </p:tav>
                                        <p:tav tm="100000">
                                          <p:val>
                                            <p:strVal val="#ppt_x"/>
                                          </p:val>
                                        </p:tav>
                                      </p:tavLst>
                                    </p:anim>
                                    <p:anim calcmode="lin" valueType="num">
                                      <p:cBhvr>
                                        <p:cTn id="26"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9" grpId="0" animBg="1"/>
      <p:bldP spid="10"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Layouts</a:t>
            </a:r>
            <a:endParaRPr lang="en-US" dirty="0"/>
          </a:p>
        </p:txBody>
      </p:sp>
      <p:sp>
        <p:nvSpPr>
          <p:cNvPr id="2" name="Subtitle 1"/>
          <p:cNvSpPr>
            <a:spLocks noGrp="1"/>
          </p:cNvSpPr>
          <p:nvPr>
            <p:ph type="subTitle" idx="1"/>
          </p:nvPr>
        </p:nvSpPr>
        <p:spPr/>
        <p:txBody>
          <a:bodyPr/>
          <a:lstStyle/>
          <a:p>
            <a:endParaRPr lang="en-US"/>
          </a:p>
        </p:txBody>
      </p:sp>
      <p:sp>
        <p:nvSpPr>
          <p:cNvPr id="5" name="Text Placeholder 4"/>
          <p:cNvSpPr>
            <a:spLocks noGrp="1"/>
          </p:cNvSpPr>
          <p:nvPr>
            <p:ph type="body" sz="quarter" idx="10"/>
          </p:nvPr>
        </p:nvSpPr>
        <p:spPr/>
        <p:txBody>
          <a:bodyPr/>
          <a:lstStyle/>
          <a:p>
            <a:r>
              <a:rPr lang="en-US" dirty="0" smtClean="0"/>
              <a:t>demo</a:t>
            </a:r>
            <a:endParaRPr lang="en-US" dirty="0"/>
          </a:p>
        </p:txBody>
      </p:sp>
    </p:spTree>
    <p:extLst>
      <p:ext uri="{BB962C8B-B14F-4D97-AF65-F5344CB8AC3E}">
        <p14:creationId xmlns:p14="http://schemas.microsoft.com/office/powerpoint/2010/main" val="2824707007"/>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bwMode="auto">
          <a:xfrm>
            <a:off x="0" y="3056965"/>
            <a:ext cx="12188825" cy="3193023"/>
          </a:xfrm>
          <a:prstGeom prst="rect">
            <a:avLst/>
          </a:prstGeom>
          <a:solidFill>
            <a:schemeClr val="accent4">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1031" name="Picture 7"/>
          <p:cNvPicPr>
            <a:picLocks noChangeAspect="1" noChangeArrowheads="1"/>
          </p:cNvPicPr>
          <p:nvPr/>
        </p:nvPicPr>
        <p:blipFill>
          <a:blip r:embed="rId3">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906871" y="3654602"/>
            <a:ext cx="3351614" cy="1929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Rectangle 9"/>
          <p:cNvSpPr/>
          <p:nvPr/>
        </p:nvSpPr>
        <p:spPr bwMode="auto">
          <a:xfrm>
            <a:off x="1" y="3056966"/>
            <a:ext cx="5979458" cy="3193023"/>
          </a:xfrm>
          <a:prstGeom prst="rect">
            <a:avLst/>
          </a:prstGeom>
          <a:solidFill>
            <a:schemeClr val="accent4">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3" name="Title 2"/>
          <p:cNvSpPr>
            <a:spLocks noGrp="1"/>
          </p:cNvSpPr>
          <p:nvPr>
            <p:ph type="title"/>
          </p:nvPr>
        </p:nvSpPr>
        <p:spPr/>
        <p:txBody>
          <a:bodyPr/>
          <a:lstStyle/>
          <a:p>
            <a:r>
              <a:rPr lang="en-US" dirty="0" smtClean="0"/>
              <a:t>What Are Themes?</a:t>
            </a:r>
            <a:endParaRPr lang="en-US" dirty="0"/>
          </a:p>
        </p:txBody>
      </p:sp>
      <p:sp>
        <p:nvSpPr>
          <p:cNvPr id="2" name="Content Placeholder 1"/>
          <p:cNvSpPr>
            <a:spLocks noGrp="1"/>
          </p:cNvSpPr>
          <p:nvPr>
            <p:ph type="body" sz="quarter" idx="10"/>
          </p:nvPr>
        </p:nvSpPr>
        <p:spPr>
          <a:xfrm>
            <a:off x="519112" y="1447799"/>
            <a:ext cx="11149013" cy="1112612"/>
          </a:xfrm>
        </p:spPr>
        <p:txBody>
          <a:bodyPr/>
          <a:lstStyle/>
          <a:p>
            <a:r>
              <a:rPr lang="en-US" sz="3600" dirty="0" smtClean="0"/>
              <a:t>Themes allow you to use different designs for your website</a:t>
            </a:r>
          </a:p>
          <a:p>
            <a:r>
              <a:rPr lang="en-US" sz="3600" dirty="0" smtClean="0"/>
              <a:t>Your users can switch between themes</a:t>
            </a:r>
            <a:endParaRPr lang="en-US" sz="3600" dirty="0"/>
          </a:p>
        </p:txBody>
      </p:sp>
      <p:sp>
        <p:nvSpPr>
          <p:cNvPr id="7" name="Right Arrow 6"/>
          <p:cNvSpPr/>
          <p:nvPr/>
        </p:nvSpPr>
        <p:spPr>
          <a:xfrm>
            <a:off x="4211204" y="3056966"/>
            <a:ext cx="3355848" cy="3193022"/>
          </a:xfrm>
          <a:prstGeom prst="rightArrow">
            <a:avLst>
              <a:gd name="adj1" fmla="val 61230"/>
              <a:gd name="adj2"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0"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2812" y="3680701"/>
            <a:ext cx="2828572" cy="19276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Rectangle 10"/>
          <p:cNvSpPr/>
          <p:nvPr/>
        </p:nvSpPr>
        <p:spPr bwMode="auto">
          <a:xfrm>
            <a:off x="0" y="3056966"/>
            <a:ext cx="1042812" cy="3193023"/>
          </a:xfrm>
          <a:prstGeom prst="rect">
            <a:avLst/>
          </a:prstGeom>
          <a:solidFill>
            <a:schemeClr val="accent4">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3463455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decel="100000" fill="hold" nodeType="clickEffect">
                                  <p:stCondLst>
                                    <p:cond delay="0"/>
                                  </p:stCondLst>
                                  <p:childTnLst>
                                    <p:set>
                                      <p:cBhvr>
                                        <p:cTn id="6" dur="1" fill="hold">
                                          <p:stCondLst>
                                            <p:cond delay="0"/>
                                          </p:stCondLst>
                                        </p:cTn>
                                        <p:tgtEl>
                                          <p:spTgt spid="1030"/>
                                        </p:tgtEl>
                                        <p:attrNameLst>
                                          <p:attrName>style.visibility</p:attrName>
                                        </p:attrNameLst>
                                      </p:cBhvr>
                                      <p:to>
                                        <p:strVal val="visible"/>
                                      </p:to>
                                    </p:set>
                                    <p:anim calcmode="lin" valueType="num">
                                      <p:cBhvr additive="base">
                                        <p:cTn id="7" dur="500" fill="hold"/>
                                        <p:tgtEl>
                                          <p:spTgt spid="1030"/>
                                        </p:tgtEl>
                                        <p:attrNameLst>
                                          <p:attrName>ppt_x</p:attrName>
                                        </p:attrNameLst>
                                      </p:cBhvr>
                                      <p:tavLst>
                                        <p:tav tm="0">
                                          <p:val>
                                            <p:strVal val="0-#ppt_w/2"/>
                                          </p:val>
                                        </p:tav>
                                        <p:tav tm="100000">
                                          <p:val>
                                            <p:strVal val="#ppt_x"/>
                                          </p:val>
                                        </p:tav>
                                      </p:tavLst>
                                    </p:anim>
                                    <p:anim calcmode="lin" valueType="num">
                                      <p:cBhvr additive="base">
                                        <p:cTn id="8" dur="500" fill="hold"/>
                                        <p:tgtEl>
                                          <p:spTgt spid="103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left)">
                                      <p:cBhvr>
                                        <p:cTn id="13" dur="5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8" decel="100000" fill="hold" nodeType="clickEffect">
                                  <p:stCondLst>
                                    <p:cond delay="0"/>
                                  </p:stCondLst>
                                  <p:childTnLst>
                                    <p:set>
                                      <p:cBhvr>
                                        <p:cTn id="17" dur="1" fill="hold">
                                          <p:stCondLst>
                                            <p:cond delay="0"/>
                                          </p:stCondLst>
                                        </p:cTn>
                                        <p:tgtEl>
                                          <p:spTgt spid="1031"/>
                                        </p:tgtEl>
                                        <p:attrNameLst>
                                          <p:attrName>style.visibility</p:attrName>
                                        </p:attrNameLst>
                                      </p:cBhvr>
                                      <p:to>
                                        <p:strVal val="visible"/>
                                      </p:to>
                                    </p:set>
                                    <p:anim calcmode="lin" valueType="num">
                                      <p:cBhvr additive="base">
                                        <p:cTn id="18" dur="500" fill="hold"/>
                                        <p:tgtEl>
                                          <p:spTgt spid="1031"/>
                                        </p:tgtEl>
                                        <p:attrNameLst>
                                          <p:attrName>ppt_x</p:attrName>
                                        </p:attrNameLst>
                                      </p:cBhvr>
                                      <p:tavLst>
                                        <p:tav tm="0">
                                          <p:val>
                                            <p:strVal val="0-#ppt_w/2"/>
                                          </p:val>
                                        </p:tav>
                                        <p:tav tm="100000">
                                          <p:val>
                                            <p:strVal val="#ppt_x"/>
                                          </p:val>
                                        </p:tav>
                                      </p:tavLst>
                                    </p:anim>
                                    <p:anim calcmode="lin" valueType="num">
                                      <p:cBhvr additive="base">
                                        <p:cTn id="19" dur="500" fill="hold"/>
                                        <p:tgtEl>
                                          <p:spTgt spid="103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mtClean="0"/>
              <a:t>Using Themes</a:t>
            </a:r>
            <a:endParaRPr lang="en-US" dirty="0"/>
          </a:p>
        </p:txBody>
      </p:sp>
      <p:sp>
        <p:nvSpPr>
          <p:cNvPr id="2" name="Content Placeholder 1"/>
          <p:cNvSpPr>
            <a:spLocks noGrp="1"/>
          </p:cNvSpPr>
          <p:nvPr>
            <p:ph type="body" sz="quarter" idx="10"/>
          </p:nvPr>
        </p:nvSpPr>
        <p:spPr>
          <a:xfrm>
            <a:off x="519112" y="1447799"/>
            <a:ext cx="11149013" cy="2446824"/>
          </a:xfrm>
        </p:spPr>
        <p:txBody>
          <a:bodyPr/>
          <a:lstStyle/>
          <a:p>
            <a:r>
              <a:rPr lang="en-US" dirty="0" smtClean="0"/>
              <a:t>Arrange your themes in </a:t>
            </a:r>
            <a:r>
              <a:rPr lang="en-US" dirty="0" err="1" smtClean="0"/>
              <a:t>App_Themes</a:t>
            </a:r>
            <a:r>
              <a:rPr lang="en-US" dirty="0" smtClean="0"/>
              <a:t> Folder</a:t>
            </a:r>
          </a:p>
          <a:p>
            <a:r>
              <a:rPr lang="en-US" dirty="0" smtClean="0"/>
              <a:t>Register the theme in your </a:t>
            </a:r>
            <a:r>
              <a:rPr lang="en-US" dirty="0" err="1" smtClean="0"/>
              <a:t>app_start</a:t>
            </a:r>
            <a:endParaRPr lang="en-US" dirty="0" smtClean="0"/>
          </a:p>
          <a:p>
            <a:r>
              <a:rPr lang="en-US" dirty="0" smtClean="0"/>
              <a:t>If </a:t>
            </a:r>
            <a:r>
              <a:rPr lang="en-US" dirty="0" err="1" smtClean="0"/>
              <a:t>WebMatrix</a:t>
            </a:r>
            <a:r>
              <a:rPr lang="en-US" dirty="0" smtClean="0"/>
              <a:t> doesn’t find the resources for a theme, </a:t>
            </a:r>
            <a:br>
              <a:rPr lang="en-US" dirty="0" smtClean="0"/>
            </a:br>
            <a:r>
              <a:rPr lang="en-US" dirty="0" smtClean="0"/>
              <a:t>it uses the default resource</a:t>
            </a:r>
            <a:endParaRPr lang="en-US" dirty="0"/>
          </a:p>
        </p:txBody>
      </p:sp>
      <p:sp>
        <p:nvSpPr>
          <p:cNvPr id="6" name="TextBox 5"/>
          <p:cNvSpPr txBox="1"/>
          <p:nvPr/>
        </p:nvSpPr>
        <p:spPr>
          <a:xfrm>
            <a:off x="4744971" y="4648201"/>
            <a:ext cx="6195986" cy="646331"/>
          </a:xfrm>
          <a:prstGeom prst="rect">
            <a:avLst/>
          </a:prstGeom>
          <a:solidFill>
            <a:schemeClr val="accent6"/>
          </a:solidFill>
          <a:ln>
            <a:noFill/>
          </a:ln>
          <a:effectLst/>
        </p:spPr>
        <p:style>
          <a:lnRef idx="3">
            <a:schemeClr val="lt1"/>
          </a:lnRef>
          <a:fillRef idx="1">
            <a:schemeClr val="accent3"/>
          </a:fillRef>
          <a:effectRef idx="1">
            <a:schemeClr val="accent3"/>
          </a:effectRef>
          <a:fontRef idx="minor">
            <a:schemeClr val="lt1"/>
          </a:fontRef>
        </p:style>
        <p:txBody>
          <a:bodyPr wrap="square" rtlCol="0">
            <a:spAutoFit/>
          </a:bodyPr>
          <a:lstStyle/>
          <a:p>
            <a:r>
              <a:rPr lang="en-US" sz="1200" dirty="0" smtClean="0">
                <a:solidFill>
                  <a:schemeClr val="lt1">
                    <a:alpha val="99000"/>
                  </a:schemeClr>
                </a:solidFill>
                <a:latin typeface="Consolas" pitchFamily="49" charset="0"/>
                <a:cs typeface="Consolas" pitchFamily="49" charset="0"/>
              </a:rPr>
              <a:t>@{</a:t>
            </a:r>
          </a:p>
          <a:p>
            <a:r>
              <a:rPr lang="en-US" sz="1200" dirty="0">
                <a:solidFill>
                  <a:schemeClr val="lt1">
                    <a:alpha val="99000"/>
                  </a:schemeClr>
                </a:solidFill>
                <a:latin typeface="Consolas" pitchFamily="49" charset="0"/>
                <a:cs typeface="Consolas" pitchFamily="49" charset="0"/>
              </a:rPr>
              <a:t> </a:t>
            </a:r>
            <a:r>
              <a:rPr lang="en-US" sz="1200" dirty="0" smtClean="0">
                <a:solidFill>
                  <a:schemeClr val="lt1">
                    <a:alpha val="99000"/>
                  </a:schemeClr>
                </a:solidFill>
                <a:latin typeface="Consolas" pitchFamily="49" charset="0"/>
                <a:cs typeface="Consolas" pitchFamily="49" charset="0"/>
              </a:rPr>
              <a:t> </a:t>
            </a:r>
            <a:r>
              <a:rPr lang="en-US" sz="1200" dirty="0" err="1" smtClean="0">
                <a:solidFill>
                  <a:schemeClr val="lt1">
                    <a:alpha val="99000"/>
                  </a:schemeClr>
                </a:solidFill>
                <a:latin typeface="Consolas" pitchFamily="49" charset="0"/>
                <a:cs typeface="Consolas" pitchFamily="49" charset="0"/>
              </a:rPr>
              <a:t>Themes.Initialize</a:t>
            </a:r>
            <a:r>
              <a:rPr lang="en-US" sz="1200" dirty="0">
                <a:solidFill>
                  <a:schemeClr val="lt1">
                    <a:alpha val="99000"/>
                  </a:schemeClr>
                </a:solidFill>
                <a:latin typeface="Consolas" pitchFamily="49" charset="0"/>
                <a:cs typeface="Consolas" pitchFamily="49" charset="0"/>
              </a:rPr>
              <a:t>("~/</a:t>
            </a:r>
            <a:r>
              <a:rPr lang="en-US" sz="1200" dirty="0" err="1">
                <a:solidFill>
                  <a:schemeClr val="lt1">
                    <a:alpha val="99000"/>
                  </a:schemeClr>
                </a:solidFill>
                <a:latin typeface="Consolas" pitchFamily="49" charset="0"/>
                <a:cs typeface="Consolas" pitchFamily="49" charset="0"/>
              </a:rPr>
              <a:t>App_Themes","_Default</a:t>
            </a:r>
            <a:r>
              <a:rPr lang="en-US" sz="1200" dirty="0">
                <a:solidFill>
                  <a:schemeClr val="lt1">
                    <a:alpha val="99000"/>
                  </a:schemeClr>
                </a:solidFill>
                <a:latin typeface="Consolas" pitchFamily="49" charset="0"/>
                <a:cs typeface="Consolas" pitchFamily="49" charset="0"/>
              </a:rPr>
              <a:t>");</a:t>
            </a:r>
          </a:p>
          <a:p>
            <a:r>
              <a:rPr lang="en-US" sz="1200" dirty="0" smtClean="0">
                <a:solidFill>
                  <a:schemeClr val="lt1">
                    <a:alpha val="99000"/>
                  </a:schemeClr>
                </a:solidFill>
                <a:latin typeface="Consolas" pitchFamily="49" charset="0"/>
                <a:cs typeface="Consolas" pitchFamily="49" charset="0"/>
              </a:rPr>
              <a:t>}</a:t>
            </a: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64665" y="4306128"/>
            <a:ext cx="1581905" cy="13304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26928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anim calcmode="lin" valueType="num">
                                      <p:cBhvr>
                                        <p:cTn id="8" dur="500" fill="hold"/>
                                        <p:tgtEl>
                                          <p:spTgt spid="1026"/>
                                        </p:tgtEl>
                                        <p:attrNameLst>
                                          <p:attrName>ppt_x</p:attrName>
                                        </p:attrNameLst>
                                      </p:cBhvr>
                                      <p:tavLst>
                                        <p:tav tm="0">
                                          <p:val>
                                            <p:strVal val="#ppt_x"/>
                                          </p:val>
                                        </p:tav>
                                        <p:tav tm="100000">
                                          <p:val>
                                            <p:strVal val="#ppt_x"/>
                                          </p:val>
                                        </p:tav>
                                      </p:tavLst>
                                    </p:anim>
                                    <p:anim calcmode="lin" valueType="num">
                                      <p:cBhvr>
                                        <p:cTn id="9" dur="500" fill="hold"/>
                                        <p:tgtEl>
                                          <p:spTgt spid="102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2">
                                            <p:txEl>
                                              <p:pRg st="1" end="1"/>
                                            </p:txEl>
                                          </p:spTgt>
                                        </p:tgtEl>
                                        <p:attrNameLst>
                                          <p:attrName>style.visibility</p:attrName>
                                        </p:attrNameLst>
                                      </p:cBhvr>
                                      <p:to>
                                        <p:strVal val="visible"/>
                                      </p:to>
                                    </p:set>
                                    <p:animEffect transition="in" filter="fade">
                                      <p:cBhvr>
                                        <p:cTn id="14" dur="500"/>
                                        <p:tgtEl>
                                          <p:spTgt spid="2">
                                            <p:txEl>
                                              <p:pRg st="1" end="1"/>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anim calcmode="lin" valueType="num">
                                      <p:cBhvr>
                                        <p:cTn id="20" dur="500" fill="hold"/>
                                        <p:tgtEl>
                                          <p:spTgt spid="6"/>
                                        </p:tgtEl>
                                        <p:attrNameLst>
                                          <p:attrName>ppt_x</p:attrName>
                                        </p:attrNameLst>
                                      </p:cBhvr>
                                      <p:tavLst>
                                        <p:tav tm="0">
                                          <p:val>
                                            <p:strVal val="#ppt_x"/>
                                          </p:val>
                                        </p:tav>
                                        <p:tav tm="100000">
                                          <p:val>
                                            <p:strVal val="#ppt_x"/>
                                          </p:val>
                                        </p:tav>
                                      </p:tavLst>
                                    </p:anim>
                                    <p:anim calcmode="lin" valueType="num">
                                      <p:cBhvr>
                                        <p:cTn id="21" dur="5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2">
                                            <p:txEl>
                                              <p:pRg st="2" end="2"/>
                                            </p:txEl>
                                          </p:spTgt>
                                        </p:tgtEl>
                                        <p:attrNameLst>
                                          <p:attrName>style.visibility</p:attrName>
                                        </p:attrNameLst>
                                      </p:cBhvr>
                                      <p:to>
                                        <p:strVal val="visible"/>
                                      </p:to>
                                    </p:set>
                                    <p:animEffect transition="in" filter="fade">
                                      <p:cBhvr>
                                        <p:cTn id="26" dur="500"/>
                                        <p:tgtEl>
                                          <p:spTgt spid="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bwMode="auto">
          <a:xfrm>
            <a:off x="0" y="3056965"/>
            <a:ext cx="12188825" cy="3193023"/>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3" name="Title 2"/>
          <p:cNvSpPr>
            <a:spLocks noGrp="1"/>
          </p:cNvSpPr>
          <p:nvPr>
            <p:ph type="title"/>
          </p:nvPr>
        </p:nvSpPr>
        <p:spPr/>
        <p:txBody>
          <a:bodyPr>
            <a:normAutofit/>
          </a:bodyPr>
          <a:lstStyle/>
          <a:p>
            <a:r>
              <a:rPr lang="en-US" dirty="0" smtClean="0"/>
              <a:t>Using Themes with </a:t>
            </a:r>
            <a:r>
              <a:rPr lang="en-US" dirty="0" err="1" smtClean="0"/>
              <a:t>Stylesheets</a:t>
            </a:r>
            <a:endParaRPr lang="en-US" dirty="0"/>
          </a:p>
        </p:txBody>
      </p:sp>
      <p:sp>
        <p:nvSpPr>
          <p:cNvPr id="2" name="Content Placeholder 1"/>
          <p:cNvSpPr>
            <a:spLocks noGrp="1"/>
          </p:cNvSpPr>
          <p:nvPr>
            <p:ph type="body" sz="quarter" idx="10"/>
          </p:nvPr>
        </p:nvSpPr>
        <p:spPr/>
        <p:txBody>
          <a:bodyPr/>
          <a:lstStyle/>
          <a:p>
            <a:r>
              <a:rPr lang="en-US" dirty="0" smtClean="0"/>
              <a:t>Themes can override and inherit from a base </a:t>
            </a:r>
            <a:r>
              <a:rPr lang="en-US" dirty="0" err="1" smtClean="0"/>
              <a:t>stylesheet</a:t>
            </a:r>
            <a:r>
              <a:rPr lang="en-US" dirty="0"/>
              <a:t> </a:t>
            </a:r>
            <a:r>
              <a:rPr lang="en-US" dirty="0" smtClean="0"/>
              <a:t>so you don’t repeat yourself</a:t>
            </a:r>
            <a:endParaRPr lang="en-US" dirty="0"/>
          </a:p>
        </p:txBody>
      </p:sp>
      <p:sp>
        <p:nvSpPr>
          <p:cNvPr id="8" name="TextBox 7"/>
          <p:cNvSpPr txBox="1"/>
          <p:nvPr/>
        </p:nvSpPr>
        <p:spPr>
          <a:xfrm>
            <a:off x="519112" y="3733563"/>
            <a:ext cx="5180251" cy="1169551"/>
          </a:xfrm>
          <a:prstGeom prst="rect">
            <a:avLst/>
          </a:prstGeom>
          <a:solidFill>
            <a:schemeClr val="accent6"/>
          </a:solidFill>
          <a:ln>
            <a:noFill/>
          </a:ln>
          <a:effectLst/>
        </p:spPr>
        <p:style>
          <a:lnRef idx="3">
            <a:schemeClr val="lt1"/>
          </a:lnRef>
          <a:fillRef idx="1">
            <a:schemeClr val="accent3"/>
          </a:fillRef>
          <a:effectRef idx="1">
            <a:schemeClr val="accent3"/>
          </a:effectRef>
          <a:fontRef idx="minor">
            <a:schemeClr val="lt1"/>
          </a:fontRef>
        </p:style>
        <p:txBody>
          <a:bodyPr wrap="square" rtlCol="0">
            <a:spAutoFit/>
          </a:bodyPr>
          <a:lstStyle/>
          <a:p>
            <a:r>
              <a:rPr lang="en-US" sz="1400" dirty="0">
                <a:solidFill>
                  <a:schemeClr val="lt1">
                    <a:alpha val="99000"/>
                  </a:schemeClr>
                </a:solidFill>
                <a:latin typeface="Consolas" pitchFamily="49" charset="0"/>
                <a:cs typeface="Consolas" pitchFamily="49" charset="0"/>
              </a:rPr>
              <a:t>body </a:t>
            </a:r>
          </a:p>
          <a:p>
            <a:r>
              <a:rPr lang="en-US" sz="1400" dirty="0">
                <a:solidFill>
                  <a:schemeClr val="lt1">
                    <a:alpha val="99000"/>
                  </a:schemeClr>
                </a:solidFill>
                <a:latin typeface="Consolas" pitchFamily="49" charset="0"/>
                <a:cs typeface="Consolas" pitchFamily="49" charset="0"/>
              </a:rPr>
              <a:t>{</a:t>
            </a:r>
          </a:p>
          <a:p>
            <a:r>
              <a:rPr lang="en-US" sz="1400" dirty="0">
                <a:solidFill>
                  <a:schemeClr val="lt1">
                    <a:alpha val="99000"/>
                  </a:schemeClr>
                </a:solidFill>
                <a:latin typeface="Consolas" pitchFamily="49" charset="0"/>
                <a:cs typeface="Consolas" pitchFamily="49" charset="0"/>
              </a:rPr>
              <a:t>    background-color:#EEEEEE;</a:t>
            </a:r>
          </a:p>
          <a:p>
            <a:r>
              <a:rPr lang="en-US" sz="1400" dirty="0">
                <a:solidFill>
                  <a:schemeClr val="lt1">
                    <a:alpha val="99000"/>
                  </a:schemeClr>
                </a:solidFill>
                <a:latin typeface="Consolas" pitchFamily="49" charset="0"/>
                <a:cs typeface="Consolas" pitchFamily="49" charset="0"/>
              </a:rPr>
              <a:t>    color:#555555;</a:t>
            </a:r>
          </a:p>
          <a:p>
            <a:r>
              <a:rPr lang="en-US" sz="1400" dirty="0" smtClean="0">
                <a:solidFill>
                  <a:schemeClr val="lt1">
                    <a:alpha val="99000"/>
                  </a:schemeClr>
                </a:solidFill>
                <a:latin typeface="Consolas" pitchFamily="49" charset="0"/>
                <a:cs typeface="Consolas" pitchFamily="49" charset="0"/>
              </a:rPr>
              <a:t>}</a:t>
            </a:r>
            <a:endParaRPr lang="en-US" sz="1400" dirty="0">
              <a:solidFill>
                <a:schemeClr val="lt1">
                  <a:alpha val="99000"/>
                </a:schemeClr>
              </a:solidFill>
              <a:latin typeface="Consolas" pitchFamily="49" charset="0"/>
              <a:cs typeface="Consolas" pitchFamily="49" charset="0"/>
            </a:endParaRPr>
          </a:p>
        </p:txBody>
      </p:sp>
      <p:sp>
        <p:nvSpPr>
          <p:cNvPr id="9" name="TextBox 8"/>
          <p:cNvSpPr txBox="1"/>
          <p:nvPr/>
        </p:nvSpPr>
        <p:spPr>
          <a:xfrm>
            <a:off x="519112" y="3259507"/>
            <a:ext cx="2721322" cy="461665"/>
          </a:xfrm>
          <a:prstGeom prst="rect">
            <a:avLst/>
          </a:prstGeom>
          <a:noFill/>
        </p:spPr>
        <p:txBody>
          <a:bodyPr wrap="none" rtlCol="0">
            <a:spAutoFit/>
          </a:bodyPr>
          <a:lstStyle/>
          <a:p>
            <a:r>
              <a:rPr lang="en-US" dirty="0" smtClean="0">
                <a:solidFill>
                  <a:schemeClr val="tx2">
                    <a:alpha val="99000"/>
                  </a:schemeClr>
                </a:solidFill>
              </a:rPr>
              <a:t>/template/base.css</a:t>
            </a:r>
            <a:endParaRPr lang="en-US" dirty="0">
              <a:solidFill>
                <a:schemeClr val="tx2">
                  <a:alpha val="99000"/>
                </a:schemeClr>
              </a:solidFill>
            </a:endParaRPr>
          </a:p>
        </p:txBody>
      </p:sp>
      <p:sp>
        <p:nvSpPr>
          <p:cNvPr id="10" name="TextBox 9"/>
          <p:cNvSpPr txBox="1"/>
          <p:nvPr/>
        </p:nvSpPr>
        <p:spPr>
          <a:xfrm>
            <a:off x="5878433" y="3721172"/>
            <a:ext cx="5789692" cy="1169551"/>
          </a:xfrm>
          <a:prstGeom prst="rect">
            <a:avLst/>
          </a:prstGeom>
          <a:solidFill>
            <a:schemeClr val="accent6"/>
          </a:solidFill>
          <a:ln>
            <a:noFill/>
          </a:ln>
          <a:effectLst/>
        </p:spPr>
        <p:style>
          <a:lnRef idx="3">
            <a:schemeClr val="lt1"/>
          </a:lnRef>
          <a:fillRef idx="1">
            <a:schemeClr val="accent3"/>
          </a:fillRef>
          <a:effectRef idx="1">
            <a:schemeClr val="accent3"/>
          </a:effectRef>
          <a:fontRef idx="minor">
            <a:schemeClr val="lt1"/>
          </a:fontRef>
        </p:style>
        <p:txBody>
          <a:bodyPr wrap="square" rtlCol="0">
            <a:spAutoFit/>
          </a:bodyPr>
          <a:lstStyle/>
          <a:p>
            <a:r>
              <a:rPr lang="en-US" sz="1400" dirty="0">
                <a:solidFill>
                  <a:schemeClr val="lt1">
                    <a:alpha val="99000"/>
                  </a:schemeClr>
                </a:solidFill>
                <a:latin typeface="Consolas" pitchFamily="49" charset="0"/>
                <a:cs typeface="Consolas" pitchFamily="49" charset="0"/>
              </a:rPr>
              <a:t>body </a:t>
            </a:r>
          </a:p>
          <a:p>
            <a:r>
              <a:rPr lang="en-US" sz="1400" dirty="0">
                <a:solidFill>
                  <a:schemeClr val="lt1">
                    <a:alpha val="99000"/>
                  </a:schemeClr>
                </a:solidFill>
                <a:latin typeface="Consolas" pitchFamily="49" charset="0"/>
                <a:cs typeface="Consolas" pitchFamily="49" charset="0"/>
              </a:rPr>
              <a:t>{</a:t>
            </a:r>
          </a:p>
          <a:p>
            <a:r>
              <a:rPr lang="en-US" sz="1400" dirty="0">
                <a:solidFill>
                  <a:schemeClr val="lt1">
                    <a:alpha val="99000"/>
                  </a:schemeClr>
                </a:solidFill>
                <a:latin typeface="Consolas" pitchFamily="49" charset="0"/>
                <a:cs typeface="Consolas" pitchFamily="49" charset="0"/>
              </a:rPr>
              <a:t>    background-color:#0000AA;</a:t>
            </a:r>
          </a:p>
          <a:p>
            <a:r>
              <a:rPr lang="en-US" sz="1400" dirty="0">
                <a:solidFill>
                  <a:schemeClr val="lt1">
                    <a:alpha val="99000"/>
                  </a:schemeClr>
                </a:solidFill>
                <a:latin typeface="Consolas" pitchFamily="49" charset="0"/>
                <a:cs typeface="Consolas" pitchFamily="49" charset="0"/>
              </a:rPr>
              <a:t>    </a:t>
            </a:r>
            <a:r>
              <a:rPr lang="en-US" sz="1400" dirty="0" err="1">
                <a:solidFill>
                  <a:schemeClr val="lt1">
                    <a:alpha val="99000"/>
                  </a:schemeClr>
                </a:solidFill>
                <a:latin typeface="Consolas" pitchFamily="49" charset="0"/>
                <a:cs typeface="Consolas" pitchFamily="49" charset="0"/>
              </a:rPr>
              <a:t>font-family:"Courier</a:t>
            </a:r>
            <a:r>
              <a:rPr lang="en-US" sz="1400" dirty="0">
                <a:solidFill>
                  <a:schemeClr val="lt1">
                    <a:alpha val="99000"/>
                  </a:schemeClr>
                </a:solidFill>
                <a:latin typeface="Consolas" pitchFamily="49" charset="0"/>
                <a:cs typeface="Consolas" pitchFamily="49" charset="0"/>
              </a:rPr>
              <a:t> New";</a:t>
            </a:r>
          </a:p>
          <a:p>
            <a:r>
              <a:rPr lang="en-US" sz="1400" dirty="0">
                <a:solidFill>
                  <a:schemeClr val="lt1">
                    <a:alpha val="99000"/>
                  </a:schemeClr>
                </a:solidFill>
                <a:latin typeface="Consolas" pitchFamily="49" charset="0"/>
                <a:cs typeface="Consolas" pitchFamily="49" charset="0"/>
              </a:rPr>
              <a:t>}</a:t>
            </a:r>
          </a:p>
        </p:txBody>
      </p:sp>
      <p:sp>
        <p:nvSpPr>
          <p:cNvPr id="11" name="TextBox 10"/>
          <p:cNvSpPr txBox="1"/>
          <p:nvPr/>
        </p:nvSpPr>
        <p:spPr>
          <a:xfrm>
            <a:off x="8974824" y="3259507"/>
            <a:ext cx="2693301" cy="461665"/>
          </a:xfrm>
          <a:prstGeom prst="rect">
            <a:avLst/>
          </a:prstGeom>
          <a:noFill/>
        </p:spPr>
        <p:txBody>
          <a:bodyPr wrap="none" rtlCol="0">
            <a:spAutoFit/>
          </a:bodyPr>
          <a:lstStyle/>
          <a:p>
            <a:r>
              <a:rPr lang="en-US" dirty="0" smtClean="0">
                <a:solidFill>
                  <a:schemeClr val="tx2">
                    <a:alpha val="99000"/>
                  </a:schemeClr>
                </a:solidFill>
              </a:rPr>
              <a:t>/template/foo.css?</a:t>
            </a:r>
            <a:endParaRPr lang="en-US" dirty="0">
              <a:solidFill>
                <a:schemeClr val="tx2">
                  <a:alpha val="99000"/>
                </a:schemeClr>
              </a:solidFill>
            </a:endParaRPr>
          </a:p>
        </p:txBody>
      </p:sp>
    </p:spTree>
    <p:extLst>
      <p:ext uri="{BB962C8B-B14F-4D97-AF65-F5344CB8AC3E}">
        <p14:creationId xmlns:p14="http://schemas.microsoft.com/office/powerpoint/2010/main" val="21077336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anim calcmode="lin" valueType="num">
                                      <p:cBhvr>
                                        <p:cTn id="13" dur="1000" fill="hold"/>
                                        <p:tgtEl>
                                          <p:spTgt spid="9"/>
                                        </p:tgtEl>
                                        <p:attrNameLst>
                                          <p:attrName>ppt_x</p:attrName>
                                        </p:attrNameLst>
                                      </p:cBhvr>
                                      <p:tavLst>
                                        <p:tav tm="0">
                                          <p:val>
                                            <p:strVal val="#ppt_x"/>
                                          </p:val>
                                        </p:tav>
                                        <p:tav tm="100000">
                                          <p:val>
                                            <p:strVal val="#ppt_x"/>
                                          </p:val>
                                        </p:tav>
                                      </p:tavLst>
                                    </p:anim>
                                    <p:anim calcmode="lin" valueType="num">
                                      <p:cBhvr>
                                        <p:cTn id="14"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1000"/>
                                        <p:tgtEl>
                                          <p:spTgt spid="10"/>
                                        </p:tgtEl>
                                      </p:cBhvr>
                                    </p:animEffect>
                                    <p:anim calcmode="lin" valueType="num">
                                      <p:cBhvr>
                                        <p:cTn id="20" dur="1000" fill="hold"/>
                                        <p:tgtEl>
                                          <p:spTgt spid="10"/>
                                        </p:tgtEl>
                                        <p:attrNameLst>
                                          <p:attrName>ppt_x</p:attrName>
                                        </p:attrNameLst>
                                      </p:cBhvr>
                                      <p:tavLst>
                                        <p:tav tm="0">
                                          <p:val>
                                            <p:strVal val="#ppt_x"/>
                                          </p:val>
                                        </p:tav>
                                        <p:tav tm="100000">
                                          <p:val>
                                            <p:strVal val="#ppt_x"/>
                                          </p:val>
                                        </p:tav>
                                      </p:tavLst>
                                    </p:anim>
                                    <p:anim calcmode="lin" valueType="num">
                                      <p:cBhvr>
                                        <p:cTn id="21" dur="1000" fill="hold"/>
                                        <p:tgtEl>
                                          <p:spTgt spid="10"/>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1000"/>
                                        <p:tgtEl>
                                          <p:spTgt spid="11"/>
                                        </p:tgtEl>
                                      </p:cBhvr>
                                    </p:animEffect>
                                    <p:anim calcmode="lin" valueType="num">
                                      <p:cBhvr>
                                        <p:cTn id="25" dur="1000" fill="hold"/>
                                        <p:tgtEl>
                                          <p:spTgt spid="11"/>
                                        </p:tgtEl>
                                        <p:attrNameLst>
                                          <p:attrName>ppt_x</p:attrName>
                                        </p:attrNameLst>
                                      </p:cBhvr>
                                      <p:tavLst>
                                        <p:tav tm="0">
                                          <p:val>
                                            <p:strVal val="#ppt_x"/>
                                          </p:val>
                                        </p:tav>
                                        <p:tav tm="100000">
                                          <p:val>
                                            <p:strVal val="#ppt_x"/>
                                          </p:val>
                                        </p:tav>
                                      </p:tavLst>
                                    </p:anim>
                                    <p:anim calcmode="lin" valueType="num">
                                      <p:cBhvr>
                                        <p:cTn id="26"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10" grpId="0" animBg="1"/>
      <p:bldP spid="11"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Themes</a:t>
            </a:r>
            <a:endParaRPr lang="en-US" dirty="0"/>
          </a:p>
        </p:txBody>
      </p:sp>
      <p:sp>
        <p:nvSpPr>
          <p:cNvPr id="2" name="Subtitle 1"/>
          <p:cNvSpPr>
            <a:spLocks noGrp="1"/>
          </p:cNvSpPr>
          <p:nvPr>
            <p:ph type="subTitle" idx="1"/>
          </p:nvPr>
        </p:nvSpPr>
        <p:spPr/>
        <p:txBody>
          <a:bodyPr/>
          <a:lstStyle/>
          <a:p>
            <a:endParaRPr lang="en-US"/>
          </a:p>
        </p:txBody>
      </p:sp>
      <p:sp>
        <p:nvSpPr>
          <p:cNvPr id="5" name="Text Placeholder 4"/>
          <p:cNvSpPr>
            <a:spLocks noGrp="1"/>
          </p:cNvSpPr>
          <p:nvPr>
            <p:ph type="body" sz="quarter" idx="10"/>
          </p:nvPr>
        </p:nvSpPr>
        <p:spPr/>
        <p:txBody>
          <a:bodyPr/>
          <a:lstStyle/>
          <a:p>
            <a:r>
              <a:rPr lang="en-US" dirty="0" smtClean="0"/>
              <a:t>demo</a:t>
            </a:r>
            <a:endParaRPr lang="en-US" dirty="0"/>
          </a:p>
        </p:txBody>
      </p:sp>
    </p:spTree>
    <p:extLst>
      <p:ext uri="{BB962C8B-B14F-4D97-AF65-F5344CB8AC3E}">
        <p14:creationId xmlns:p14="http://schemas.microsoft.com/office/powerpoint/2010/main" val="1120388681"/>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What Are Helpers?</a:t>
            </a:r>
            <a:endParaRPr lang="en-US" dirty="0"/>
          </a:p>
        </p:txBody>
      </p:sp>
      <p:sp>
        <p:nvSpPr>
          <p:cNvPr id="5" name="Content Placeholder 4"/>
          <p:cNvSpPr>
            <a:spLocks noGrp="1"/>
          </p:cNvSpPr>
          <p:nvPr>
            <p:ph type="body" sz="quarter" idx="10"/>
          </p:nvPr>
        </p:nvSpPr>
        <p:spPr>
          <a:xfrm>
            <a:off x="519112" y="1141413"/>
            <a:ext cx="11149013" cy="1777410"/>
          </a:xfrm>
        </p:spPr>
        <p:txBody>
          <a:bodyPr/>
          <a:lstStyle/>
          <a:p>
            <a:r>
              <a:rPr lang="en-US" dirty="0" smtClean="0"/>
              <a:t>Helpers make it easy to quickly add commonly used functionality into your websites</a:t>
            </a:r>
          </a:p>
          <a:p>
            <a:r>
              <a:rPr lang="en-US" dirty="0" smtClean="0"/>
              <a:t>Helpers are designed to make your life easier</a:t>
            </a:r>
          </a:p>
        </p:txBody>
      </p:sp>
      <p:sp>
        <p:nvSpPr>
          <p:cNvPr id="6" name="Rectangle 5"/>
          <p:cNvSpPr/>
          <p:nvPr/>
        </p:nvSpPr>
        <p:spPr>
          <a:xfrm>
            <a:off x="3951008" y="4143316"/>
            <a:ext cx="7039722" cy="1815456"/>
          </a:xfrm>
          <a:prstGeom prst="rect">
            <a:avLst/>
          </a:prstGeom>
        </p:spPr>
        <p:txBody>
          <a:bodyPr wrap="square" numCol="3">
            <a:noAutofit/>
          </a:bodyPr>
          <a:lstStyle/>
          <a:p>
            <a:r>
              <a:rPr lang="en-US" dirty="0">
                <a:solidFill>
                  <a:schemeClr val="tx2">
                    <a:alpha val="99000"/>
                  </a:schemeClr>
                </a:solidFill>
                <a:latin typeface="Segoe UI Light" pitchFamily="34" charset="0"/>
              </a:rPr>
              <a:t>Facebook</a:t>
            </a:r>
          </a:p>
          <a:p>
            <a:r>
              <a:rPr lang="en-US" dirty="0">
                <a:solidFill>
                  <a:schemeClr val="tx2">
                    <a:alpha val="99000"/>
                  </a:schemeClr>
                </a:solidFill>
                <a:latin typeface="Segoe UI Light" pitchFamily="34" charset="0"/>
              </a:rPr>
              <a:t>Twitter</a:t>
            </a:r>
          </a:p>
          <a:p>
            <a:r>
              <a:rPr lang="en-US" dirty="0">
                <a:solidFill>
                  <a:schemeClr val="tx2">
                    <a:alpha val="99000"/>
                  </a:schemeClr>
                </a:solidFill>
                <a:latin typeface="Segoe UI Light" pitchFamily="34" charset="0"/>
              </a:rPr>
              <a:t>PayPal</a:t>
            </a:r>
          </a:p>
          <a:p>
            <a:r>
              <a:rPr lang="en-US" dirty="0" err="1">
                <a:solidFill>
                  <a:schemeClr val="tx2">
                    <a:alpha val="99000"/>
                  </a:schemeClr>
                </a:solidFill>
                <a:latin typeface="Segoe UI Light" pitchFamily="34" charset="0"/>
              </a:rPr>
              <a:t>UserVoice</a:t>
            </a:r>
            <a:endParaRPr lang="en-US" dirty="0">
              <a:solidFill>
                <a:schemeClr val="tx2">
                  <a:alpha val="99000"/>
                </a:schemeClr>
              </a:solidFill>
              <a:latin typeface="Segoe UI Light" pitchFamily="34" charset="0"/>
            </a:endParaRPr>
          </a:p>
          <a:p>
            <a:r>
              <a:rPr lang="en-US" dirty="0" err="1">
                <a:solidFill>
                  <a:schemeClr val="tx2">
                    <a:alpha val="99000"/>
                  </a:schemeClr>
                </a:solidFill>
                <a:latin typeface="Segoe UI Light" pitchFamily="34" charset="0"/>
              </a:rPr>
              <a:t>OData</a:t>
            </a:r>
            <a:endParaRPr lang="en-US" dirty="0">
              <a:solidFill>
                <a:schemeClr val="tx2">
                  <a:alpha val="99000"/>
                </a:schemeClr>
              </a:solidFill>
              <a:latin typeface="Segoe UI Light" pitchFamily="34" charset="0"/>
            </a:endParaRPr>
          </a:p>
          <a:p>
            <a:r>
              <a:rPr lang="en-US" dirty="0">
                <a:solidFill>
                  <a:schemeClr val="tx2">
                    <a:alpha val="99000"/>
                  </a:schemeClr>
                </a:solidFill>
                <a:latin typeface="Segoe UI Light" pitchFamily="34" charset="0"/>
              </a:rPr>
              <a:t>Windows Azure Storage</a:t>
            </a:r>
          </a:p>
          <a:p>
            <a:r>
              <a:rPr lang="en-US" dirty="0">
                <a:solidFill>
                  <a:schemeClr val="tx2">
                    <a:alpha val="99000"/>
                  </a:schemeClr>
                </a:solidFill>
                <a:latin typeface="Segoe UI Light" pitchFamily="34" charset="0"/>
              </a:rPr>
              <a:t>And many more…</a:t>
            </a:r>
          </a:p>
        </p:txBody>
      </p:sp>
      <p:sp>
        <p:nvSpPr>
          <p:cNvPr id="7" name="Freeform 14"/>
          <p:cNvSpPr>
            <a:spLocks noEditPoints="1"/>
          </p:cNvSpPr>
          <p:nvPr/>
        </p:nvSpPr>
        <p:spPr bwMode="black">
          <a:xfrm>
            <a:off x="1276392" y="3435430"/>
            <a:ext cx="2073545" cy="2194406"/>
          </a:xfrm>
          <a:custGeom>
            <a:avLst/>
            <a:gdLst>
              <a:gd name="T0" fmla="*/ 0 w 383"/>
              <a:gd name="T1" fmla="*/ 378 h 405"/>
              <a:gd name="T2" fmla="*/ 0 w 383"/>
              <a:gd name="T3" fmla="*/ 163 h 405"/>
              <a:gd name="T4" fmla="*/ 39 w 383"/>
              <a:gd name="T5" fmla="*/ 163 h 405"/>
              <a:gd name="T6" fmla="*/ 39 w 383"/>
              <a:gd name="T7" fmla="*/ 378 h 405"/>
              <a:gd name="T8" fmla="*/ 0 w 383"/>
              <a:gd name="T9" fmla="*/ 378 h 405"/>
              <a:gd name="T10" fmla="*/ 357 w 383"/>
              <a:gd name="T11" fmla="*/ 158 h 405"/>
              <a:gd name="T12" fmla="*/ 263 w 383"/>
              <a:gd name="T13" fmla="*/ 156 h 405"/>
              <a:gd name="T14" fmla="*/ 286 w 383"/>
              <a:gd name="T15" fmla="*/ 97 h 405"/>
              <a:gd name="T16" fmla="*/ 260 w 383"/>
              <a:gd name="T17" fmla="*/ 0 h 405"/>
              <a:gd name="T18" fmla="*/ 233 w 383"/>
              <a:gd name="T19" fmla="*/ 26 h 405"/>
              <a:gd name="T20" fmla="*/ 131 w 383"/>
              <a:gd name="T21" fmla="*/ 145 h 405"/>
              <a:gd name="T22" fmla="*/ 59 w 383"/>
              <a:gd name="T23" fmla="*/ 185 h 405"/>
              <a:gd name="T24" fmla="*/ 59 w 383"/>
              <a:gd name="T25" fmla="*/ 364 h 405"/>
              <a:gd name="T26" fmla="*/ 162 w 383"/>
              <a:gd name="T27" fmla="*/ 405 h 405"/>
              <a:gd name="T28" fmla="*/ 276 w 383"/>
              <a:gd name="T29" fmla="*/ 403 h 405"/>
              <a:gd name="T30" fmla="*/ 305 w 383"/>
              <a:gd name="T31" fmla="*/ 377 h 405"/>
              <a:gd name="T32" fmla="*/ 291 w 383"/>
              <a:gd name="T33" fmla="*/ 351 h 405"/>
              <a:gd name="T34" fmla="*/ 291 w 383"/>
              <a:gd name="T35" fmla="*/ 351 h 405"/>
              <a:gd name="T36" fmla="*/ 290 w 383"/>
              <a:gd name="T37" fmla="*/ 351 h 405"/>
              <a:gd name="T38" fmla="*/ 286 w 383"/>
              <a:gd name="T39" fmla="*/ 346 h 405"/>
              <a:gd name="T40" fmla="*/ 291 w 383"/>
              <a:gd name="T41" fmla="*/ 340 h 405"/>
              <a:gd name="T42" fmla="*/ 302 w 383"/>
              <a:gd name="T43" fmla="*/ 340 h 405"/>
              <a:gd name="T44" fmla="*/ 331 w 383"/>
              <a:gd name="T45" fmla="*/ 314 h 405"/>
              <a:gd name="T46" fmla="*/ 317 w 383"/>
              <a:gd name="T47" fmla="*/ 288 h 405"/>
              <a:gd name="T48" fmla="*/ 317 w 383"/>
              <a:gd name="T49" fmla="*/ 288 h 405"/>
              <a:gd name="T50" fmla="*/ 316 w 383"/>
              <a:gd name="T51" fmla="*/ 287 h 405"/>
              <a:gd name="T52" fmla="*/ 312 w 383"/>
              <a:gd name="T53" fmla="*/ 282 h 405"/>
              <a:gd name="T54" fmla="*/ 317 w 383"/>
              <a:gd name="T55" fmla="*/ 277 h 405"/>
              <a:gd name="T56" fmla="*/ 328 w 383"/>
              <a:gd name="T57" fmla="*/ 276 h 405"/>
              <a:gd name="T58" fmla="*/ 357 w 383"/>
              <a:gd name="T59" fmla="*/ 250 h 405"/>
              <a:gd name="T60" fmla="*/ 343 w 383"/>
              <a:gd name="T61" fmla="*/ 225 h 405"/>
              <a:gd name="T62" fmla="*/ 343 w 383"/>
              <a:gd name="T63" fmla="*/ 225 h 405"/>
              <a:gd name="T64" fmla="*/ 342 w 383"/>
              <a:gd name="T65" fmla="*/ 224 h 405"/>
              <a:gd name="T66" fmla="*/ 338 w 383"/>
              <a:gd name="T67" fmla="*/ 219 h 405"/>
              <a:gd name="T68" fmla="*/ 343 w 383"/>
              <a:gd name="T69" fmla="*/ 213 h 405"/>
              <a:gd name="T70" fmla="*/ 354 w 383"/>
              <a:gd name="T71" fmla="*/ 213 h 405"/>
              <a:gd name="T72" fmla="*/ 383 w 383"/>
              <a:gd name="T73" fmla="*/ 187 h 405"/>
              <a:gd name="T74" fmla="*/ 357 w 383"/>
              <a:gd name="T75" fmla="*/ 158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3" h="405">
                <a:moveTo>
                  <a:pt x="0" y="378"/>
                </a:moveTo>
                <a:cubicBezTo>
                  <a:pt x="0" y="163"/>
                  <a:pt x="0" y="163"/>
                  <a:pt x="0" y="163"/>
                </a:cubicBezTo>
                <a:cubicBezTo>
                  <a:pt x="39" y="163"/>
                  <a:pt x="39" y="163"/>
                  <a:pt x="39" y="163"/>
                </a:cubicBezTo>
                <a:cubicBezTo>
                  <a:pt x="39" y="378"/>
                  <a:pt x="39" y="378"/>
                  <a:pt x="39" y="378"/>
                </a:cubicBezTo>
                <a:cubicBezTo>
                  <a:pt x="0" y="378"/>
                  <a:pt x="0" y="378"/>
                  <a:pt x="0" y="378"/>
                </a:cubicBezTo>
                <a:close/>
                <a:moveTo>
                  <a:pt x="357" y="158"/>
                </a:moveTo>
                <a:cubicBezTo>
                  <a:pt x="357" y="158"/>
                  <a:pt x="309" y="157"/>
                  <a:pt x="263" y="156"/>
                </a:cubicBezTo>
                <a:cubicBezTo>
                  <a:pt x="271" y="137"/>
                  <a:pt x="281" y="113"/>
                  <a:pt x="286" y="97"/>
                </a:cubicBezTo>
                <a:cubicBezTo>
                  <a:pt x="295" y="65"/>
                  <a:pt x="299" y="1"/>
                  <a:pt x="260" y="0"/>
                </a:cubicBezTo>
                <a:cubicBezTo>
                  <a:pt x="245" y="0"/>
                  <a:pt x="233" y="11"/>
                  <a:pt x="233" y="26"/>
                </a:cubicBezTo>
                <a:cubicBezTo>
                  <a:pt x="233" y="83"/>
                  <a:pt x="197" y="131"/>
                  <a:pt x="131" y="145"/>
                </a:cubicBezTo>
                <a:cubicBezTo>
                  <a:pt x="100" y="152"/>
                  <a:pt x="69" y="169"/>
                  <a:pt x="59" y="185"/>
                </a:cubicBezTo>
                <a:cubicBezTo>
                  <a:pt x="59" y="223"/>
                  <a:pt x="59" y="364"/>
                  <a:pt x="59" y="364"/>
                </a:cubicBezTo>
                <a:cubicBezTo>
                  <a:pt x="59" y="364"/>
                  <a:pt x="127" y="405"/>
                  <a:pt x="162" y="405"/>
                </a:cubicBezTo>
                <a:cubicBezTo>
                  <a:pt x="163" y="405"/>
                  <a:pt x="276" y="403"/>
                  <a:pt x="276" y="403"/>
                </a:cubicBezTo>
                <a:cubicBezTo>
                  <a:pt x="291" y="404"/>
                  <a:pt x="304" y="392"/>
                  <a:pt x="305" y="377"/>
                </a:cubicBezTo>
                <a:cubicBezTo>
                  <a:pt x="305" y="366"/>
                  <a:pt x="300" y="356"/>
                  <a:pt x="291" y="351"/>
                </a:cubicBezTo>
                <a:cubicBezTo>
                  <a:pt x="291" y="351"/>
                  <a:pt x="291" y="351"/>
                  <a:pt x="291" y="351"/>
                </a:cubicBezTo>
                <a:cubicBezTo>
                  <a:pt x="290" y="351"/>
                  <a:pt x="290" y="351"/>
                  <a:pt x="290" y="351"/>
                </a:cubicBezTo>
                <a:cubicBezTo>
                  <a:pt x="287" y="350"/>
                  <a:pt x="286" y="348"/>
                  <a:pt x="286" y="346"/>
                </a:cubicBezTo>
                <a:cubicBezTo>
                  <a:pt x="286" y="342"/>
                  <a:pt x="288" y="340"/>
                  <a:pt x="291" y="340"/>
                </a:cubicBezTo>
                <a:cubicBezTo>
                  <a:pt x="302" y="340"/>
                  <a:pt x="302" y="340"/>
                  <a:pt x="302" y="340"/>
                </a:cubicBezTo>
                <a:cubicBezTo>
                  <a:pt x="317" y="340"/>
                  <a:pt x="330" y="329"/>
                  <a:pt x="331" y="314"/>
                </a:cubicBezTo>
                <a:cubicBezTo>
                  <a:pt x="331" y="303"/>
                  <a:pt x="326" y="293"/>
                  <a:pt x="317" y="288"/>
                </a:cubicBezTo>
                <a:cubicBezTo>
                  <a:pt x="317" y="288"/>
                  <a:pt x="317" y="288"/>
                  <a:pt x="317" y="288"/>
                </a:cubicBezTo>
                <a:cubicBezTo>
                  <a:pt x="316" y="288"/>
                  <a:pt x="316" y="288"/>
                  <a:pt x="316" y="287"/>
                </a:cubicBezTo>
                <a:cubicBezTo>
                  <a:pt x="313" y="287"/>
                  <a:pt x="312" y="285"/>
                  <a:pt x="312" y="282"/>
                </a:cubicBezTo>
                <a:cubicBezTo>
                  <a:pt x="312" y="279"/>
                  <a:pt x="314" y="277"/>
                  <a:pt x="317" y="277"/>
                </a:cubicBezTo>
                <a:cubicBezTo>
                  <a:pt x="328" y="276"/>
                  <a:pt x="328" y="276"/>
                  <a:pt x="328" y="276"/>
                </a:cubicBezTo>
                <a:cubicBezTo>
                  <a:pt x="343" y="277"/>
                  <a:pt x="356" y="265"/>
                  <a:pt x="357" y="250"/>
                </a:cubicBezTo>
                <a:cubicBezTo>
                  <a:pt x="357" y="239"/>
                  <a:pt x="352" y="229"/>
                  <a:pt x="343" y="225"/>
                </a:cubicBezTo>
                <a:cubicBezTo>
                  <a:pt x="343" y="225"/>
                  <a:pt x="343" y="225"/>
                  <a:pt x="343" y="225"/>
                </a:cubicBezTo>
                <a:cubicBezTo>
                  <a:pt x="342" y="224"/>
                  <a:pt x="342" y="224"/>
                  <a:pt x="342" y="224"/>
                </a:cubicBezTo>
                <a:cubicBezTo>
                  <a:pt x="339" y="223"/>
                  <a:pt x="338" y="221"/>
                  <a:pt x="338" y="219"/>
                </a:cubicBezTo>
                <a:cubicBezTo>
                  <a:pt x="338" y="216"/>
                  <a:pt x="340" y="213"/>
                  <a:pt x="343" y="213"/>
                </a:cubicBezTo>
                <a:cubicBezTo>
                  <a:pt x="354" y="213"/>
                  <a:pt x="354" y="213"/>
                  <a:pt x="354" y="213"/>
                </a:cubicBezTo>
                <a:cubicBezTo>
                  <a:pt x="369" y="214"/>
                  <a:pt x="382" y="202"/>
                  <a:pt x="383" y="187"/>
                </a:cubicBezTo>
                <a:cubicBezTo>
                  <a:pt x="383" y="172"/>
                  <a:pt x="374" y="159"/>
                  <a:pt x="357" y="158"/>
                </a:cubicBezTo>
                <a:close/>
              </a:path>
            </a:pathLst>
          </a:custGeom>
          <a:solidFill>
            <a:schemeClr val="accent2">
              <a:lumMod val="40000"/>
              <a:lumOff val="60000"/>
            </a:schemeClr>
          </a:solidFill>
          <a:ln>
            <a:noFill/>
          </a:ln>
        </p:spPr>
        <p:txBody>
          <a:bodyPr vert="horz" wrap="square" lIns="82305" tIns="41153" rIns="82305" bIns="41153" numCol="1" anchor="t" anchorCtr="0" compatLnSpc="1">
            <a:prstTxWarp prst="textNoShape">
              <a:avLst/>
            </a:prstTxWarp>
          </a:bodyPr>
          <a:lstStyle/>
          <a:p>
            <a:endParaRPr lang="en-US" sz="1600">
              <a:solidFill>
                <a:schemeClr val="tx1"/>
              </a:solidFill>
            </a:endParaRPr>
          </a:p>
        </p:txBody>
      </p:sp>
      <p:sp>
        <p:nvSpPr>
          <p:cNvPr id="8" name="Rectangle 7"/>
          <p:cNvSpPr/>
          <p:nvPr/>
        </p:nvSpPr>
        <p:spPr>
          <a:xfrm>
            <a:off x="3951008" y="3435430"/>
            <a:ext cx="3666388" cy="707886"/>
          </a:xfrm>
          <a:prstGeom prst="rect">
            <a:avLst/>
          </a:prstGeom>
        </p:spPr>
        <p:txBody>
          <a:bodyPr wrap="none">
            <a:spAutoFit/>
          </a:bodyPr>
          <a:lstStyle/>
          <a:p>
            <a:r>
              <a:rPr lang="en-US" sz="4000" dirty="0">
                <a:solidFill>
                  <a:schemeClr val="accent2">
                    <a:alpha val="99000"/>
                  </a:schemeClr>
                </a:solidFill>
                <a:latin typeface="Segoe UI Light" pitchFamily="34" charset="0"/>
              </a:rPr>
              <a:t>Some examples:</a:t>
            </a:r>
          </a:p>
        </p:txBody>
      </p:sp>
    </p:spTree>
    <p:extLst>
      <p:ext uri="{BB962C8B-B14F-4D97-AF65-F5344CB8AC3E}">
        <p14:creationId xmlns:p14="http://schemas.microsoft.com/office/powerpoint/2010/main" val="2197427447"/>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smtClean="0"/>
              <a:t>Helpers Fit Into Two Categories</a:t>
            </a:r>
            <a:endParaRPr lang="en-US" dirty="0"/>
          </a:p>
        </p:txBody>
      </p:sp>
      <p:sp>
        <p:nvSpPr>
          <p:cNvPr id="2" name="Content Placeholder 1"/>
          <p:cNvSpPr>
            <a:spLocks noGrp="1"/>
          </p:cNvSpPr>
          <p:nvPr>
            <p:ph type="body" sz="quarter" idx="10"/>
          </p:nvPr>
        </p:nvSpPr>
        <p:spPr>
          <a:xfrm>
            <a:off x="519112" y="1141413"/>
            <a:ext cx="11149013" cy="553998"/>
          </a:xfrm>
        </p:spPr>
        <p:txBody>
          <a:bodyPr/>
          <a:lstStyle/>
          <a:p>
            <a:pPr marL="0" indent="0">
              <a:buNone/>
            </a:pPr>
            <a:r>
              <a:rPr lang="en-US" dirty="0" smtClean="0">
                <a:solidFill>
                  <a:schemeClr val="accent2">
                    <a:alpha val="99000"/>
                  </a:schemeClr>
                </a:solidFill>
              </a:rPr>
              <a:t>You can think of Helpers like this:</a:t>
            </a:r>
            <a:endParaRPr lang="en-US" dirty="0">
              <a:solidFill>
                <a:schemeClr val="accent2">
                  <a:alpha val="99000"/>
                </a:schemeClr>
              </a:solidFill>
            </a:endParaRPr>
          </a:p>
        </p:txBody>
      </p:sp>
      <p:sp>
        <p:nvSpPr>
          <p:cNvPr id="6" name="Rectangle 5"/>
          <p:cNvSpPr/>
          <p:nvPr/>
        </p:nvSpPr>
        <p:spPr>
          <a:xfrm>
            <a:off x="517525" y="2150492"/>
            <a:ext cx="2539339" cy="1828800"/>
          </a:xfrm>
          <a:prstGeom prst="rect">
            <a:avLst/>
          </a:prstGeo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solidFill>
                  <a:schemeClr val="lt1">
                    <a:alpha val="99000"/>
                  </a:schemeClr>
                </a:solidFill>
              </a:rPr>
              <a:t>HTML Helpers</a:t>
            </a:r>
            <a:endParaRPr lang="en-US" dirty="0">
              <a:solidFill>
                <a:schemeClr val="lt1">
                  <a:alpha val="99000"/>
                </a:schemeClr>
              </a:solidFill>
            </a:endParaRPr>
          </a:p>
        </p:txBody>
      </p:sp>
      <p:sp>
        <p:nvSpPr>
          <p:cNvPr id="7" name="Rectangle 6"/>
          <p:cNvSpPr/>
          <p:nvPr/>
        </p:nvSpPr>
        <p:spPr>
          <a:xfrm>
            <a:off x="517525" y="4419600"/>
            <a:ext cx="2539339" cy="1828800"/>
          </a:xfrm>
          <a:prstGeom prst="rect">
            <a:avLst/>
          </a:prstGeom>
          <a:solidFill>
            <a:schemeClr val="accent4"/>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solidFill>
                  <a:schemeClr val="lt1">
                    <a:alpha val="99000"/>
                  </a:schemeClr>
                </a:solidFill>
              </a:rPr>
              <a:t>API Helpers</a:t>
            </a:r>
            <a:endParaRPr lang="en-US" dirty="0">
              <a:solidFill>
                <a:schemeClr val="lt1">
                  <a:alpha val="99000"/>
                </a:schemeClr>
              </a:solidFill>
            </a:endParaRPr>
          </a:p>
        </p:txBody>
      </p:sp>
      <p:sp>
        <p:nvSpPr>
          <p:cNvPr id="8" name="TextBox 7"/>
          <p:cNvSpPr txBox="1"/>
          <p:nvPr/>
        </p:nvSpPr>
        <p:spPr>
          <a:xfrm>
            <a:off x="3260010" y="2150492"/>
            <a:ext cx="5586545" cy="1569660"/>
          </a:xfrm>
          <a:prstGeom prst="rect">
            <a:avLst/>
          </a:prstGeom>
          <a:noFill/>
        </p:spPr>
        <p:txBody>
          <a:bodyPr wrap="square" rtlCol="0">
            <a:spAutoFit/>
          </a:bodyPr>
          <a:lstStyle/>
          <a:p>
            <a:r>
              <a:rPr lang="en-US" dirty="0" smtClean="0">
                <a:solidFill>
                  <a:schemeClr val="tx2">
                    <a:alpha val="99000"/>
                  </a:schemeClr>
                </a:solidFill>
                <a:latin typeface="Segoe UI Light" pitchFamily="34" charset="0"/>
              </a:rPr>
              <a:t>Make is faster and easier to render commonly used markup to the page.</a:t>
            </a:r>
          </a:p>
          <a:p>
            <a:endParaRPr lang="en-US" dirty="0">
              <a:solidFill>
                <a:schemeClr val="tx2">
                  <a:alpha val="99000"/>
                </a:schemeClr>
              </a:solidFill>
            </a:endParaRPr>
          </a:p>
          <a:p>
            <a:r>
              <a:rPr lang="en-US" dirty="0" smtClean="0">
                <a:solidFill>
                  <a:schemeClr val="tx2">
                    <a:alpha val="99000"/>
                  </a:schemeClr>
                </a:solidFill>
              </a:rPr>
              <a:t>Examples: Facebook, Twitter</a:t>
            </a:r>
            <a:endParaRPr lang="en-US" dirty="0">
              <a:solidFill>
                <a:schemeClr val="tx2">
                  <a:alpha val="99000"/>
                </a:schemeClr>
              </a:solidFill>
            </a:endParaRPr>
          </a:p>
        </p:txBody>
      </p:sp>
      <p:sp>
        <p:nvSpPr>
          <p:cNvPr id="9" name="TextBox 8"/>
          <p:cNvSpPr txBox="1"/>
          <p:nvPr/>
        </p:nvSpPr>
        <p:spPr>
          <a:xfrm>
            <a:off x="3260010" y="4419600"/>
            <a:ext cx="8408115" cy="1938992"/>
          </a:xfrm>
          <a:prstGeom prst="rect">
            <a:avLst/>
          </a:prstGeom>
          <a:noFill/>
        </p:spPr>
        <p:txBody>
          <a:bodyPr wrap="square" rtlCol="0">
            <a:spAutoFit/>
          </a:bodyPr>
          <a:lstStyle/>
          <a:p>
            <a:r>
              <a:rPr lang="en-US" dirty="0" smtClean="0">
                <a:solidFill>
                  <a:schemeClr val="tx2">
                    <a:alpha val="99000"/>
                  </a:schemeClr>
                </a:solidFill>
                <a:latin typeface="Segoe UI Light" pitchFamily="34" charset="0"/>
              </a:rPr>
              <a:t>Make is faster and easier to call </a:t>
            </a:r>
            <a:br>
              <a:rPr lang="en-US" dirty="0" smtClean="0">
                <a:solidFill>
                  <a:schemeClr val="tx2">
                    <a:alpha val="99000"/>
                  </a:schemeClr>
                </a:solidFill>
                <a:latin typeface="Segoe UI Light" pitchFamily="34" charset="0"/>
              </a:rPr>
            </a:br>
            <a:r>
              <a:rPr lang="en-US" dirty="0" smtClean="0">
                <a:solidFill>
                  <a:schemeClr val="tx2">
                    <a:alpha val="99000"/>
                  </a:schemeClr>
                </a:solidFill>
                <a:latin typeface="Segoe UI Light" pitchFamily="34" charset="0"/>
              </a:rPr>
              <a:t>complex APIs from your website.</a:t>
            </a:r>
          </a:p>
          <a:p>
            <a:endParaRPr lang="en-US" dirty="0">
              <a:solidFill>
                <a:schemeClr val="tx2">
                  <a:alpha val="99000"/>
                </a:schemeClr>
              </a:solidFill>
            </a:endParaRPr>
          </a:p>
          <a:p>
            <a:r>
              <a:rPr lang="en-US" dirty="0" smtClean="0">
                <a:solidFill>
                  <a:schemeClr val="tx2">
                    <a:alpha val="99000"/>
                  </a:schemeClr>
                </a:solidFill>
              </a:rPr>
              <a:t>Examples: PayPal, </a:t>
            </a:r>
            <a:r>
              <a:rPr lang="en-US" dirty="0" err="1" smtClean="0">
                <a:solidFill>
                  <a:schemeClr val="tx2">
                    <a:alpha val="99000"/>
                  </a:schemeClr>
                </a:solidFill>
              </a:rPr>
              <a:t>OData</a:t>
            </a:r>
            <a:r>
              <a:rPr lang="en-US" dirty="0" smtClean="0">
                <a:solidFill>
                  <a:schemeClr val="tx2">
                    <a:alpha val="99000"/>
                  </a:schemeClr>
                </a:solidFill>
              </a:rPr>
              <a:t>, </a:t>
            </a:r>
            <a:br>
              <a:rPr lang="en-US" dirty="0" smtClean="0">
                <a:solidFill>
                  <a:schemeClr val="tx2">
                    <a:alpha val="99000"/>
                  </a:schemeClr>
                </a:solidFill>
              </a:rPr>
            </a:br>
            <a:r>
              <a:rPr lang="en-US" dirty="0" smtClean="0">
                <a:solidFill>
                  <a:schemeClr val="tx2">
                    <a:alpha val="99000"/>
                  </a:schemeClr>
                </a:solidFill>
              </a:rPr>
              <a:t>Windows Azure Storage</a:t>
            </a:r>
            <a:endParaRPr lang="en-US" dirty="0">
              <a:solidFill>
                <a:schemeClr val="tx2">
                  <a:alpha val="99000"/>
                </a:schemeClr>
              </a:solidFill>
            </a:endParaRPr>
          </a:p>
        </p:txBody>
      </p:sp>
      <p:grpSp>
        <p:nvGrpSpPr>
          <p:cNvPr id="21" name="Group 20"/>
          <p:cNvGrpSpPr/>
          <p:nvPr/>
        </p:nvGrpSpPr>
        <p:grpSpPr>
          <a:xfrm>
            <a:off x="8482825" y="2504039"/>
            <a:ext cx="2697576" cy="1121707"/>
            <a:chOff x="8482825" y="2374468"/>
            <a:chExt cx="2697576" cy="1121707"/>
          </a:xfrm>
        </p:grpSpPr>
        <p:grpSp>
          <p:nvGrpSpPr>
            <p:cNvPr id="15" name="Group 14"/>
            <p:cNvGrpSpPr/>
            <p:nvPr/>
          </p:nvGrpSpPr>
          <p:grpSpPr bwMode="black">
            <a:xfrm>
              <a:off x="10058400" y="2374468"/>
              <a:ext cx="1122001" cy="1121707"/>
              <a:chOff x="3249834" y="963808"/>
              <a:chExt cx="1000896" cy="1000896"/>
            </a:xfrm>
            <a:solidFill>
              <a:schemeClr val="accent2"/>
            </a:solidFill>
          </p:grpSpPr>
          <p:sp>
            <p:nvSpPr>
              <p:cNvPr id="16" name="Freeform 6"/>
              <p:cNvSpPr>
                <a:spLocks/>
              </p:cNvSpPr>
              <p:nvPr/>
            </p:nvSpPr>
            <p:spPr bwMode="black">
              <a:xfrm>
                <a:off x="3249834" y="963808"/>
                <a:ext cx="1000896" cy="1000896"/>
              </a:xfrm>
              <a:custGeom>
                <a:avLst/>
                <a:gdLst>
                  <a:gd name="T0" fmla="*/ 0 w 1550"/>
                  <a:gd name="T1" fmla="*/ 278 h 1550"/>
                  <a:gd name="T2" fmla="*/ 0 w 1550"/>
                  <a:gd name="T3" fmla="*/ 1272 h 1550"/>
                  <a:gd name="T4" fmla="*/ 278 w 1550"/>
                  <a:gd name="T5" fmla="*/ 1550 h 1550"/>
                  <a:gd name="T6" fmla="*/ 1272 w 1550"/>
                  <a:gd name="T7" fmla="*/ 1550 h 1550"/>
                  <a:gd name="T8" fmla="*/ 1550 w 1550"/>
                  <a:gd name="T9" fmla="*/ 1272 h 1550"/>
                  <a:gd name="T10" fmla="*/ 1550 w 1550"/>
                  <a:gd name="T11" fmla="*/ 278 h 1550"/>
                  <a:gd name="T12" fmla="*/ 1272 w 1550"/>
                  <a:gd name="T13" fmla="*/ 0 h 1550"/>
                  <a:gd name="T14" fmla="*/ 278 w 1550"/>
                  <a:gd name="T15" fmla="*/ 0 h 1550"/>
                  <a:gd name="T16" fmla="*/ 0 w 1550"/>
                  <a:gd name="T17" fmla="*/ 278 h 1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50" h="1550">
                    <a:moveTo>
                      <a:pt x="0" y="278"/>
                    </a:moveTo>
                    <a:cubicBezTo>
                      <a:pt x="0" y="1272"/>
                      <a:pt x="0" y="1272"/>
                      <a:pt x="0" y="1272"/>
                    </a:cubicBezTo>
                    <a:cubicBezTo>
                      <a:pt x="0" y="1425"/>
                      <a:pt x="125" y="1550"/>
                      <a:pt x="278" y="1550"/>
                    </a:cubicBezTo>
                    <a:cubicBezTo>
                      <a:pt x="1272" y="1550"/>
                      <a:pt x="1272" y="1550"/>
                      <a:pt x="1272" y="1550"/>
                    </a:cubicBezTo>
                    <a:cubicBezTo>
                      <a:pt x="1425" y="1550"/>
                      <a:pt x="1550" y="1425"/>
                      <a:pt x="1550" y="1272"/>
                    </a:cubicBezTo>
                    <a:cubicBezTo>
                      <a:pt x="1550" y="278"/>
                      <a:pt x="1550" y="278"/>
                      <a:pt x="1550" y="278"/>
                    </a:cubicBezTo>
                    <a:cubicBezTo>
                      <a:pt x="1550" y="125"/>
                      <a:pt x="1425" y="0"/>
                      <a:pt x="1272" y="0"/>
                    </a:cubicBezTo>
                    <a:cubicBezTo>
                      <a:pt x="278" y="0"/>
                      <a:pt x="278" y="0"/>
                      <a:pt x="278" y="0"/>
                    </a:cubicBezTo>
                    <a:cubicBezTo>
                      <a:pt x="125" y="0"/>
                      <a:pt x="0" y="125"/>
                      <a:pt x="0" y="278"/>
                    </a:cubicBezTo>
                  </a:path>
                </a:pathLst>
              </a:custGeom>
              <a:grp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defTabSz="740740"/>
                <a:endParaRPr lang="en-US" spc="-122">
                  <a:solidFill>
                    <a:schemeClr val="tx1">
                      <a:lumMod val="50000"/>
                    </a:schemeClr>
                  </a:solidFill>
                  <a:latin typeface="Segoe Light" pitchFamily="34" charset="0"/>
                </a:endParaRPr>
              </a:p>
            </p:txBody>
          </p:sp>
          <p:sp>
            <p:nvSpPr>
              <p:cNvPr id="17" name="Freeform 7"/>
              <p:cNvSpPr>
                <a:spLocks/>
              </p:cNvSpPr>
              <p:nvPr/>
            </p:nvSpPr>
            <p:spPr bwMode="black">
              <a:xfrm>
                <a:off x="3678126" y="1087075"/>
                <a:ext cx="420912" cy="796726"/>
              </a:xfrm>
              <a:custGeom>
                <a:avLst/>
                <a:gdLst>
                  <a:gd name="T0" fmla="*/ 548 w 652"/>
                  <a:gd name="T1" fmla="*/ 211 h 1234"/>
                  <a:gd name="T2" fmla="*/ 652 w 652"/>
                  <a:gd name="T3" fmla="*/ 211 h 1234"/>
                  <a:gd name="T4" fmla="*/ 652 w 652"/>
                  <a:gd name="T5" fmla="*/ 0 h 1234"/>
                  <a:gd name="T6" fmla="*/ 426 w 652"/>
                  <a:gd name="T7" fmla="*/ 0 h 1234"/>
                  <a:gd name="T8" fmla="*/ 178 w 652"/>
                  <a:gd name="T9" fmla="*/ 248 h 1234"/>
                  <a:gd name="T10" fmla="*/ 178 w 652"/>
                  <a:gd name="T11" fmla="*/ 374 h 1234"/>
                  <a:gd name="T12" fmla="*/ 0 w 652"/>
                  <a:gd name="T13" fmla="*/ 374 h 1234"/>
                  <a:gd name="T14" fmla="*/ 0 w 652"/>
                  <a:gd name="T15" fmla="*/ 585 h 1234"/>
                  <a:gd name="T16" fmla="*/ 178 w 652"/>
                  <a:gd name="T17" fmla="*/ 585 h 1234"/>
                  <a:gd name="T18" fmla="*/ 178 w 652"/>
                  <a:gd name="T19" fmla="*/ 1234 h 1234"/>
                  <a:gd name="T20" fmla="*/ 455 w 652"/>
                  <a:gd name="T21" fmla="*/ 1234 h 1234"/>
                  <a:gd name="T22" fmla="*/ 455 w 652"/>
                  <a:gd name="T23" fmla="*/ 585 h 1234"/>
                  <a:gd name="T24" fmla="*/ 652 w 652"/>
                  <a:gd name="T25" fmla="*/ 585 h 1234"/>
                  <a:gd name="T26" fmla="*/ 652 w 652"/>
                  <a:gd name="T27" fmla="*/ 374 h 1234"/>
                  <a:gd name="T28" fmla="*/ 455 w 652"/>
                  <a:gd name="T29" fmla="*/ 374 h 1234"/>
                  <a:gd name="T30" fmla="*/ 455 w 652"/>
                  <a:gd name="T31" fmla="*/ 304 h 1234"/>
                  <a:gd name="T32" fmla="*/ 548 w 652"/>
                  <a:gd name="T33" fmla="*/ 211 h 1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52" h="1234">
                    <a:moveTo>
                      <a:pt x="548" y="211"/>
                    </a:moveTo>
                    <a:cubicBezTo>
                      <a:pt x="652" y="211"/>
                      <a:pt x="652" y="211"/>
                      <a:pt x="652" y="211"/>
                    </a:cubicBezTo>
                    <a:cubicBezTo>
                      <a:pt x="652" y="0"/>
                      <a:pt x="652" y="0"/>
                      <a:pt x="652" y="0"/>
                    </a:cubicBezTo>
                    <a:cubicBezTo>
                      <a:pt x="426" y="0"/>
                      <a:pt x="426" y="0"/>
                      <a:pt x="426" y="0"/>
                    </a:cubicBezTo>
                    <a:cubicBezTo>
                      <a:pt x="289" y="0"/>
                      <a:pt x="178" y="111"/>
                      <a:pt x="178" y="248"/>
                    </a:cubicBezTo>
                    <a:cubicBezTo>
                      <a:pt x="178" y="374"/>
                      <a:pt x="178" y="374"/>
                      <a:pt x="178" y="374"/>
                    </a:cubicBezTo>
                    <a:cubicBezTo>
                      <a:pt x="0" y="374"/>
                      <a:pt x="0" y="374"/>
                      <a:pt x="0" y="374"/>
                    </a:cubicBezTo>
                    <a:cubicBezTo>
                      <a:pt x="0" y="585"/>
                      <a:pt x="0" y="585"/>
                      <a:pt x="0" y="585"/>
                    </a:cubicBezTo>
                    <a:cubicBezTo>
                      <a:pt x="178" y="585"/>
                      <a:pt x="178" y="585"/>
                      <a:pt x="178" y="585"/>
                    </a:cubicBezTo>
                    <a:cubicBezTo>
                      <a:pt x="178" y="1234"/>
                      <a:pt x="178" y="1234"/>
                      <a:pt x="178" y="1234"/>
                    </a:cubicBezTo>
                    <a:cubicBezTo>
                      <a:pt x="455" y="1234"/>
                      <a:pt x="455" y="1234"/>
                      <a:pt x="455" y="1234"/>
                    </a:cubicBezTo>
                    <a:cubicBezTo>
                      <a:pt x="455" y="585"/>
                      <a:pt x="455" y="585"/>
                      <a:pt x="455" y="585"/>
                    </a:cubicBezTo>
                    <a:cubicBezTo>
                      <a:pt x="652" y="585"/>
                      <a:pt x="652" y="585"/>
                      <a:pt x="652" y="585"/>
                    </a:cubicBezTo>
                    <a:cubicBezTo>
                      <a:pt x="652" y="374"/>
                      <a:pt x="652" y="374"/>
                      <a:pt x="652" y="374"/>
                    </a:cubicBezTo>
                    <a:cubicBezTo>
                      <a:pt x="455" y="374"/>
                      <a:pt x="455" y="374"/>
                      <a:pt x="455" y="374"/>
                    </a:cubicBezTo>
                    <a:cubicBezTo>
                      <a:pt x="455" y="304"/>
                      <a:pt x="455" y="304"/>
                      <a:pt x="455" y="304"/>
                    </a:cubicBezTo>
                    <a:cubicBezTo>
                      <a:pt x="455" y="252"/>
                      <a:pt x="496" y="211"/>
                      <a:pt x="548" y="211"/>
                    </a:cubicBezTo>
                  </a:path>
                </a:pathLst>
              </a:custGeom>
              <a:solidFill>
                <a:schemeClr val="bg1"/>
              </a:solidFill>
              <a:ln>
                <a:noFill/>
                <a:headEnd type="none" w="med" len="med"/>
                <a:tailEnd type="none" w="med" len="med"/>
              </a:ln>
              <a:extLst>
                <a:ext uri="{91240B29-F687-4F45-9708-019B960494DF}">
                  <a14:hiddenLine xmlns:a14="http://schemas.microsoft.com/office/drawing/2010/main" w="9525">
                    <a:solidFill>
                      <a:srgbClr val="000000"/>
                    </a:solidFill>
                    <a:round/>
                    <a:headEnd/>
                    <a:tailEnd/>
                  </a14:hiddenLine>
                </a:ext>
              </a:extLst>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822781" fontAlgn="base">
                  <a:spcBef>
                    <a:spcPct val="0"/>
                  </a:spcBef>
                  <a:spcAft>
                    <a:spcPct val="0"/>
                  </a:spcAft>
                </a:pPr>
                <a:endParaRPr lang="en-US" sz="1200">
                  <a:gradFill>
                    <a:gsLst>
                      <a:gs pos="0">
                        <a:srgbClr val="FFFFFF"/>
                      </a:gs>
                      <a:gs pos="100000">
                        <a:srgbClr val="FFFFFF"/>
                      </a:gs>
                    </a:gsLst>
                    <a:lin ang="5400000" scaled="0"/>
                  </a:gradFill>
                </a:endParaRPr>
              </a:p>
            </p:txBody>
          </p:sp>
        </p:grpSp>
        <p:sp>
          <p:nvSpPr>
            <p:cNvPr id="18" name="Freeform 13"/>
            <p:cNvSpPr>
              <a:spLocks noEditPoints="1"/>
            </p:cNvSpPr>
            <p:nvPr/>
          </p:nvSpPr>
          <p:spPr bwMode="black">
            <a:xfrm>
              <a:off x="8482825" y="2398270"/>
              <a:ext cx="1289485" cy="1097905"/>
            </a:xfrm>
            <a:custGeom>
              <a:avLst/>
              <a:gdLst>
                <a:gd name="T0" fmla="*/ 344 w 414"/>
                <a:gd name="T1" fmla="*/ 55 h 353"/>
                <a:gd name="T2" fmla="*/ 296 w 414"/>
                <a:gd name="T3" fmla="*/ 9 h 353"/>
                <a:gd name="T4" fmla="*/ 206 w 414"/>
                <a:gd name="T5" fmla="*/ 45 h 353"/>
                <a:gd name="T6" fmla="*/ 0 w 414"/>
                <a:gd name="T7" fmla="*/ 174 h 353"/>
                <a:gd name="T8" fmla="*/ 158 w 414"/>
                <a:gd name="T9" fmla="*/ 278 h 353"/>
                <a:gd name="T10" fmla="*/ 160 w 414"/>
                <a:gd name="T11" fmla="*/ 278 h 353"/>
                <a:gd name="T12" fmla="*/ 160 w 414"/>
                <a:gd name="T13" fmla="*/ 332 h 353"/>
                <a:gd name="T14" fmla="*/ 133 w 414"/>
                <a:gd name="T15" fmla="*/ 337 h 353"/>
                <a:gd name="T16" fmla="*/ 128 w 414"/>
                <a:gd name="T17" fmla="*/ 347 h 353"/>
                <a:gd name="T18" fmla="*/ 137 w 414"/>
                <a:gd name="T19" fmla="*/ 352 h 353"/>
                <a:gd name="T20" fmla="*/ 137 w 414"/>
                <a:gd name="T21" fmla="*/ 352 h 353"/>
                <a:gd name="T22" fmla="*/ 176 w 414"/>
                <a:gd name="T23" fmla="*/ 346 h 353"/>
                <a:gd name="T24" fmla="*/ 215 w 414"/>
                <a:gd name="T25" fmla="*/ 352 h 353"/>
                <a:gd name="T26" fmla="*/ 218 w 414"/>
                <a:gd name="T27" fmla="*/ 352 h 353"/>
                <a:gd name="T28" fmla="*/ 224 w 414"/>
                <a:gd name="T29" fmla="*/ 347 h 353"/>
                <a:gd name="T30" fmla="*/ 245 w 414"/>
                <a:gd name="T31" fmla="*/ 352 h 353"/>
                <a:gd name="T32" fmla="*/ 248 w 414"/>
                <a:gd name="T33" fmla="*/ 352 h 353"/>
                <a:gd name="T34" fmla="*/ 255 w 414"/>
                <a:gd name="T35" fmla="*/ 347 h 353"/>
                <a:gd name="T36" fmla="*/ 250 w 414"/>
                <a:gd name="T37" fmla="*/ 337 h 353"/>
                <a:gd name="T38" fmla="*/ 207 w 414"/>
                <a:gd name="T39" fmla="*/ 331 h 353"/>
                <a:gd name="T40" fmla="*/ 207 w 414"/>
                <a:gd name="T41" fmla="*/ 271 h 353"/>
                <a:gd name="T42" fmla="*/ 343 w 414"/>
                <a:gd name="T43" fmla="*/ 112 h 353"/>
                <a:gd name="T44" fmla="*/ 414 w 414"/>
                <a:gd name="T45" fmla="*/ 83 h 353"/>
                <a:gd name="T46" fmla="*/ 344 w 414"/>
                <a:gd name="T47" fmla="*/ 55 h 353"/>
                <a:gd name="T48" fmla="*/ 192 w 414"/>
                <a:gd name="T49" fmla="*/ 332 h 353"/>
                <a:gd name="T50" fmla="*/ 192 w 414"/>
                <a:gd name="T51" fmla="*/ 332 h 353"/>
                <a:gd name="T52" fmla="*/ 191 w 414"/>
                <a:gd name="T53" fmla="*/ 332 h 353"/>
                <a:gd name="T54" fmla="*/ 176 w 414"/>
                <a:gd name="T55" fmla="*/ 331 h 353"/>
                <a:gd name="T56" fmla="*/ 175 w 414"/>
                <a:gd name="T57" fmla="*/ 331 h 353"/>
                <a:gd name="T58" fmla="*/ 175 w 414"/>
                <a:gd name="T59" fmla="*/ 277 h 353"/>
                <a:gd name="T60" fmla="*/ 192 w 414"/>
                <a:gd name="T61" fmla="*/ 275 h 353"/>
                <a:gd name="T62" fmla="*/ 192 w 414"/>
                <a:gd name="T63" fmla="*/ 332 h 353"/>
                <a:gd name="T64" fmla="*/ 286 w 414"/>
                <a:gd name="T65" fmla="*/ 82 h 353"/>
                <a:gd name="T66" fmla="*/ 271 w 414"/>
                <a:gd name="T67" fmla="*/ 67 h 353"/>
                <a:gd name="T68" fmla="*/ 286 w 414"/>
                <a:gd name="T69" fmla="*/ 52 h 353"/>
                <a:gd name="T70" fmla="*/ 301 w 414"/>
                <a:gd name="T71" fmla="*/ 67 h 353"/>
                <a:gd name="T72" fmla="*/ 286 w 414"/>
                <a:gd name="T73" fmla="*/ 82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14" h="353">
                  <a:moveTo>
                    <a:pt x="344" y="55"/>
                  </a:moveTo>
                  <a:cubicBezTo>
                    <a:pt x="336" y="33"/>
                    <a:pt x="319" y="16"/>
                    <a:pt x="296" y="9"/>
                  </a:cubicBezTo>
                  <a:cubicBezTo>
                    <a:pt x="263" y="0"/>
                    <a:pt x="228" y="11"/>
                    <a:pt x="206" y="45"/>
                  </a:cubicBezTo>
                  <a:cubicBezTo>
                    <a:pt x="145" y="140"/>
                    <a:pt x="71" y="200"/>
                    <a:pt x="0" y="174"/>
                  </a:cubicBezTo>
                  <a:cubicBezTo>
                    <a:pt x="0" y="174"/>
                    <a:pt x="50" y="278"/>
                    <a:pt x="158" y="278"/>
                  </a:cubicBezTo>
                  <a:cubicBezTo>
                    <a:pt x="159" y="278"/>
                    <a:pt x="160" y="278"/>
                    <a:pt x="160" y="278"/>
                  </a:cubicBezTo>
                  <a:cubicBezTo>
                    <a:pt x="160" y="332"/>
                    <a:pt x="160" y="332"/>
                    <a:pt x="160" y="332"/>
                  </a:cubicBezTo>
                  <a:cubicBezTo>
                    <a:pt x="150" y="333"/>
                    <a:pt x="140" y="335"/>
                    <a:pt x="133" y="337"/>
                  </a:cubicBezTo>
                  <a:cubicBezTo>
                    <a:pt x="129" y="339"/>
                    <a:pt x="127" y="343"/>
                    <a:pt x="128" y="347"/>
                  </a:cubicBezTo>
                  <a:cubicBezTo>
                    <a:pt x="129" y="351"/>
                    <a:pt x="134" y="353"/>
                    <a:pt x="137" y="352"/>
                  </a:cubicBezTo>
                  <a:cubicBezTo>
                    <a:pt x="137" y="352"/>
                    <a:pt x="137" y="352"/>
                    <a:pt x="137" y="352"/>
                  </a:cubicBezTo>
                  <a:cubicBezTo>
                    <a:pt x="147" y="348"/>
                    <a:pt x="161" y="346"/>
                    <a:pt x="176" y="346"/>
                  </a:cubicBezTo>
                  <a:cubicBezTo>
                    <a:pt x="192" y="346"/>
                    <a:pt x="206" y="348"/>
                    <a:pt x="215" y="352"/>
                  </a:cubicBezTo>
                  <a:cubicBezTo>
                    <a:pt x="216" y="352"/>
                    <a:pt x="217" y="352"/>
                    <a:pt x="218" y="352"/>
                  </a:cubicBezTo>
                  <a:cubicBezTo>
                    <a:pt x="221" y="352"/>
                    <a:pt x="223" y="350"/>
                    <a:pt x="224" y="347"/>
                  </a:cubicBezTo>
                  <a:cubicBezTo>
                    <a:pt x="232" y="348"/>
                    <a:pt x="240" y="350"/>
                    <a:pt x="245" y="352"/>
                  </a:cubicBezTo>
                  <a:cubicBezTo>
                    <a:pt x="246" y="352"/>
                    <a:pt x="247" y="352"/>
                    <a:pt x="248" y="352"/>
                  </a:cubicBezTo>
                  <a:cubicBezTo>
                    <a:pt x="251" y="352"/>
                    <a:pt x="254" y="350"/>
                    <a:pt x="255" y="347"/>
                  </a:cubicBezTo>
                  <a:cubicBezTo>
                    <a:pt x="256" y="343"/>
                    <a:pt x="254" y="339"/>
                    <a:pt x="250" y="337"/>
                  </a:cubicBezTo>
                  <a:cubicBezTo>
                    <a:pt x="239" y="334"/>
                    <a:pt x="224" y="331"/>
                    <a:pt x="207" y="331"/>
                  </a:cubicBezTo>
                  <a:cubicBezTo>
                    <a:pt x="207" y="271"/>
                    <a:pt x="207" y="271"/>
                    <a:pt x="207" y="271"/>
                  </a:cubicBezTo>
                  <a:cubicBezTo>
                    <a:pt x="283" y="251"/>
                    <a:pt x="323" y="185"/>
                    <a:pt x="343" y="112"/>
                  </a:cubicBezTo>
                  <a:cubicBezTo>
                    <a:pt x="414" y="83"/>
                    <a:pt x="414" y="83"/>
                    <a:pt x="414" y="83"/>
                  </a:cubicBezTo>
                  <a:lnTo>
                    <a:pt x="344" y="55"/>
                  </a:lnTo>
                  <a:close/>
                  <a:moveTo>
                    <a:pt x="192" y="332"/>
                  </a:moveTo>
                  <a:cubicBezTo>
                    <a:pt x="192" y="332"/>
                    <a:pt x="192" y="332"/>
                    <a:pt x="192" y="332"/>
                  </a:cubicBezTo>
                  <a:cubicBezTo>
                    <a:pt x="192" y="332"/>
                    <a:pt x="192" y="332"/>
                    <a:pt x="191" y="332"/>
                  </a:cubicBezTo>
                  <a:cubicBezTo>
                    <a:pt x="187" y="331"/>
                    <a:pt x="181" y="331"/>
                    <a:pt x="176" y="331"/>
                  </a:cubicBezTo>
                  <a:cubicBezTo>
                    <a:pt x="176" y="331"/>
                    <a:pt x="176" y="331"/>
                    <a:pt x="175" y="331"/>
                  </a:cubicBezTo>
                  <a:cubicBezTo>
                    <a:pt x="175" y="277"/>
                    <a:pt x="175" y="277"/>
                    <a:pt x="175" y="277"/>
                  </a:cubicBezTo>
                  <a:cubicBezTo>
                    <a:pt x="181" y="276"/>
                    <a:pt x="187" y="276"/>
                    <a:pt x="192" y="275"/>
                  </a:cubicBezTo>
                  <a:lnTo>
                    <a:pt x="192" y="332"/>
                  </a:lnTo>
                  <a:close/>
                  <a:moveTo>
                    <a:pt x="286" y="82"/>
                  </a:moveTo>
                  <a:cubicBezTo>
                    <a:pt x="278" y="82"/>
                    <a:pt x="271" y="75"/>
                    <a:pt x="271" y="67"/>
                  </a:cubicBezTo>
                  <a:cubicBezTo>
                    <a:pt x="271" y="59"/>
                    <a:pt x="278" y="52"/>
                    <a:pt x="286" y="52"/>
                  </a:cubicBezTo>
                  <a:cubicBezTo>
                    <a:pt x="294" y="52"/>
                    <a:pt x="301" y="59"/>
                    <a:pt x="301" y="67"/>
                  </a:cubicBezTo>
                  <a:cubicBezTo>
                    <a:pt x="301" y="75"/>
                    <a:pt x="294" y="82"/>
                    <a:pt x="286" y="82"/>
                  </a:cubicBezTo>
                  <a:close/>
                </a:path>
              </a:pathLst>
            </a:custGeom>
            <a:solidFill>
              <a:schemeClr val="accent2"/>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2302" tIns="41151" rIns="82302" bIns="41151" numCol="1" rtlCol="0" anchor="ctr" anchorCtr="0" compatLnSpc="1">
              <a:prstTxWarp prst="textNoShape">
                <a:avLst/>
              </a:prstTxWarp>
            </a:bodyPr>
            <a:lstStyle/>
            <a:p>
              <a:pPr defTabSz="740740"/>
              <a:endParaRPr lang="en-US" spc="-122">
                <a:solidFill>
                  <a:schemeClr val="tx1">
                    <a:lumMod val="50000"/>
                  </a:schemeClr>
                </a:solidFill>
                <a:latin typeface="Segoe Light" pitchFamily="34" charset="0"/>
              </a:endParaRPr>
            </a:p>
          </p:txBody>
        </p:sp>
      </p:grpSp>
      <p:pic>
        <p:nvPicPr>
          <p:cNvPr id="6758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48551" y="5002213"/>
            <a:ext cx="2452687" cy="66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20" name="Straight Connector 19"/>
          <p:cNvCxnSpPr/>
          <p:nvPr/>
        </p:nvCxnSpPr>
        <p:spPr>
          <a:xfrm>
            <a:off x="517525" y="4218915"/>
            <a:ext cx="11150600" cy="0"/>
          </a:xfrm>
          <a:prstGeom prst="line">
            <a:avLst/>
          </a:prstGeom>
          <a:ln w="19050">
            <a:solidFill>
              <a:schemeClr val="tx2"/>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1360672"/>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ext uri="{D42A27DB-BD31-4B8C-83A1-F6EECF244321}">
                <p14:modId xmlns:p14="http://schemas.microsoft.com/office/powerpoint/2010/main" val="1079077315"/>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23638" name="think-cell Slide" r:id="rId7" imgW="270" imgH="270" progId="TCLayout.ActiveDocument.1">
                  <p:embed/>
                </p:oleObj>
              </mc:Choice>
              <mc:Fallback>
                <p:oleObj name="think-cell Slide" r:id="rId7" imgW="270" imgH="270" progId="TCLayout.ActiveDocument.1">
                  <p:embed/>
                  <p:pic>
                    <p:nvPicPr>
                      <p:cNvPr id="0" name=""/>
                      <p:cNvPicPr/>
                      <p:nvPr/>
                    </p:nvPicPr>
                    <p:blipFill>
                      <a:blip r:embed="rId8"/>
                      <a:stretch>
                        <a:fillRect/>
                      </a:stretch>
                    </p:blipFill>
                    <p:spPr>
                      <a:xfrm>
                        <a:off x="0" y="0"/>
                        <a:ext cx="158750" cy="158750"/>
                      </a:xfrm>
                      <a:prstGeom prst="rect">
                        <a:avLst/>
                      </a:prstGeom>
                    </p:spPr>
                  </p:pic>
                </p:oleObj>
              </mc:Fallback>
            </mc:AlternateContent>
          </a:graphicData>
        </a:graphic>
      </p:graphicFrame>
      <p:sp>
        <p:nvSpPr>
          <p:cNvPr id="5" name="Title 4"/>
          <p:cNvSpPr>
            <a:spLocks noGrp="1"/>
          </p:cNvSpPr>
          <p:nvPr>
            <p:ph type="title"/>
            <p:custDataLst>
              <p:tags r:id="rId3"/>
            </p:custDataLst>
          </p:nvPr>
        </p:nvSpPr>
        <p:spPr/>
        <p:txBody>
          <a:bodyPr/>
          <a:lstStyle/>
          <a:p>
            <a:r>
              <a:rPr lang="en-US" smtClean="0"/>
              <a:t>Agenda </a:t>
            </a:r>
            <a:endParaRPr lang="en-US" dirty="0"/>
          </a:p>
        </p:txBody>
      </p:sp>
      <p:sp>
        <p:nvSpPr>
          <p:cNvPr id="6" name="Content Placeholder 5"/>
          <p:cNvSpPr>
            <a:spLocks noGrp="1"/>
          </p:cNvSpPr>
          <p:nvPr>
            <p:ph type="body" sz="quarter" idx="11"/>
            <p:custDataLst>
              <p:tags r:id="rId4"/>
            </p:custDataLst>
          </p:nvPr>
        </p:nvSpPr>
        <p:spPr>
          <a:xfrm>
            <a:off x="3473803" y="3376880"/>
            <a:ext cx="8202259" cy="1323439"/>
          </a:xfrm>
        </p:spPr>
        <p:txBody>
          <a:bodyPr/>
          <a:lstStyle/>
          <a:p>
            <a:r>
              <a:rPr lang="en-US" sz="3200" dirty="0"/>
              <a:t>Getting Started</a:t>
            </a:r>
          </a:p>
          <a:p>
            <a:r>
              <a:rPr lang="en-US" sz="3200" dirty="0" smtClean="0"/>
              <a:t>Razor</a:t>
            </a:r>
            <a:endParaRPr lang="en-US" sz="3200" dirty="0"/>
          </a:p>
        </p:txBody>
      </p:sp>
    </p:spTree>
    <p:extLst>
      <p:ext uri="{BB962C8B-B14F-4D97-AF65-F5344CB8AC3E}">
        <p14:creationId xmlns:p14="http://schemas.microsoft.com/office/powerpoint/2010/main" val="621077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mtClean="0"/>
              <a:t>Adding Helpers to Your Website</a:t>
            </a:r>
            <a:endParaRPr lang="en-US" dirty="0"/>
          </a:p>
        </p:txBody>
      </p:sp>
      <p:sp>
        <p:nvSpPr>
          <p:cNvPr id="2" name="Content Placeholder 1"/>
          <p:cNvSpPr>
            <a:spLocks noGrp="1"/>
          </p:cNvSpPr>
          <p:nvPr>
            <p:ph type="body" sz="quarter" idx="10"/>
          </p:nvPr>
        </p:nvSpPr>
        <p:spPr>
          <a:xfrm>
            <a:off x="519112" y="1141413"/>
            <a:ext cx="11149013" cy="553998"/>
          </a:xfrm>
        </p:spPr>
        <p:txBody>
          <a:bodyPr/>
          <a:lstStyle/>
          <a:p>
            <a:r>
              <a:rPr lang="en-US" dirty="0" smtClean="0">
                <a:solidFill>
                  <a:schemeClr val="accent2">
                    <a:alpha val="99000"/>
                  </a:schemeClr>
                </a:solidFill>
              </a:rPr>
              <a:t>There are two ways to install Helpers in your website</a:t>
            </a:r>
          </a:p>
        </p:txBody>
      </p:sp>
      <p:sp>
        <p:nvSpPr>
          <p:cNvPr id="8" name="Freeform 74"/>
          <p:cNvSpPr>
            <a:spLocks noEditPoints="1"/>
          </p:cNvSpPr>
          <p:nvPr/>
        </p:nvSpPr>
        <p:spPr bwMode="black">
          <a:xfrm>
            <a:off x="4402008" y="2397195"/>
            <a:ext cx="3384808" cy="2895340"/>
          </a:xfrm>
          <a:custGeom>
            <a:avLst/>
            <a:gdLst>
              <a:gd name="T0" fmla="*/ 2004 w 2444"/>
              <a:gd name="T1" fmla="*/ 326 h 2090"/>
              <a:gd name="T2" fmla="*/ 1774 w 2444"/>
              <a:gd name="T3" fmla="*/ 391 h 2090"/>
              <a:gd name="T4" fmla="*/ 1156 w 2444"/>
              <a:gd name="T5" fmla="*/ 0 h 2090"/>
              <a:gd name="T6" fmla="*/ 489 w 2444"/>
              <a:gd name="T7" fmla="*/ 535 h 2090"/>
              <a:gd name="T8" fmla="*/ 350 w 2444"/>
              <a:gd name="T9" fmla="*/ 506 h 2090"/>
              <a:gd name="T10" fmla="*/ 0 w 2444"/>
              <a:gd name="T11" fmla="*/ 856 h 2090"/>
              <a:gd name="T12" fmla="*/ 350 w 2444"/>
              <a:gd name="T13" fmla="*/ 1206 h 2090"/>
              <a:gd name="T14" fmla="*/ 2004 w 2444"/>
              <a:gd name="T15" fmla="*/ 1206 h 2090"/>
              <a:gd name="T16" fmla="*/ 2444 w 2444"/>
              <a:gd name="T17" fmla="*/ 766 h 2090"/>
              <a:gd name="T18" fmla="*/ 2004 w 2444"/>
              <a:gd name="T19" fmla="*/ 326 h 2090"/>
              <a:gd name="T20" fmla="*/ 1590 w 2444"/>
              <a:gd name="T21" fmla="*/ 1326 h 2090"/>
              <a:gd name="T22" fmla="*/ 1465 w 2444"/>
              <a:gd name="T23" fmla="*/ 1326 h 2090"/>
              <a:gd name="T24" fmla="*/ 1465 w 2444"/>
              <a:gd name="T25" fmla="*/ 1743 h 2090"/>
              <a:gd name="T26" fmla="*/ 1222 w 2444"/>
              <a:gd name="T27" fmla="*/ 1934 h 2090"/>
              <a:gd name="T28" fmla="*/ 980 w 2444"/>
              <a:gd name="T29" fmla="*/ 1743 h 2090"/>
              <a:gd name="T30" fmla="*/ 980 w 2444"/>
              <a:gd name="T31" fmla="*/ 1326 h 2090"/>
              <a:gd name="T32" fmla="*/ 854 w 2444"/>
              <a:gd name="T33" fmla="*/ 1326 h 2090"/>
              <a:gd name="T34" fmla="*/ 854 w 2444"/>
              <a:gd name="T35" fmla="*/ 1656 h 2090"/>
              <a:gd name="T36" fmla="*/ 666 w 2444"/>
              <a:gd name="T37" fmla="*/ 1656 h 2090"/>
              <a:gd name="T38" fmla="*/ 1222 w 2444"/>
              <a:gd name="T39" fmla="*/ 2090 h 2090"/>
              <a:gd name="T40" fmla="*/ 1779 w 2444"/>
              <a:gd name="T41" fmla="*/ 1656 h 2090"/>
              <a:gd name="T42" fmla="*/ 1590 w 2444"/>
              <a:gd name="T43" fmla="*/ 1656 h 2090"/>
              <a:gd name="T44" fmla="*/ 1590 w 2444"/>
              <a:gd name="T45" fmla="*/ 1326 h 20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444" h="2090">
                <a:moveTo>
                  <a:pt x="2004" y="326"/>
                </a:moveTo>
                <a:cubicBezTo>
                  <a:pt x="1920" y="326"/>
                  <a:pt x="1841" y="350"/>
                  <a:pt x="1774" y="391"/>
                </a:cubicBezTo>
                <a:cubicBezTo>
                  <a:pt x="1665" y="160"/>
                  <a:pt x="1429" y="0"/>
                  <a:pt x="1156" y="0"/>
                </a:cubicBezTo>
                <a:cubicBezTo>
                  <a:pt x="830" y="0"/>
                  <a:pt x="557" y="229"/>
                  <a:pt x="489" y="535"/>
                </a:cubicBezTo>
                <a:cubicBezTo>
                  <a:pt x="446" y="516"/>
                  <a:pt x="399" y="506"/>
                  <a:pt x="350" y="506"/>
                </a:cubicBezTo>
                <a:cubicBezTo>
                  <a:pt x="157" y="506"/>
                  <a:pt x="0" y="663"/>
                  <a:pt x="0" y="856"/>
                </a:cubicBezTo>
                <a:cubicBezTo>
                  <a:pt x="0" y="1049"/>
                  <a:pt x="157" y="1206"/>
                  <a:pt x="350" y="1206"/>
                </a:cubicBezTo>
                <a:cubicBezTo>
                  <a:pt x="2004" y="1206"/>
                  <a:pt x="2004" y="1206"/>
                  <a:pt x="2004" y="1206"/>
                </a:cubicBezTo>
                <a:cubicBezTo>
                  <a:pt x="2247" y="1206"/>
                  <a:pt x="2444" y="1009"/>
                  <a:pt x="2444" y="766"/>
                </a:cubicBezTo>
                <a:cubicBezTo>
                  <a:pt x="2444" y="523"/>
                  <a:pt x="2247" y="326"/>
                  <a:pt x="2004" y="326"/>
                </a:cubicBezTo>
                <a:close/>
                <a:moveTo>
                  <a:pt x="1590" y="1326"/>
                </a:moveTo>
                <a:cubicBezTo>
                  <a:pt x="1465" y="1326"/>
                  <a:pt x="1465" y="1326"/>
                  <a:pt x="1465" y="1326"/>
                </a:cubicBezTo>
                <a:cubicBezTo>
                  <a:pt x="1465" y="1743"/>
                  <a:pt x="1465" y="1743"/>
                  <a:pt x="1465" y="1743"/>
                </a:cubicBezTo>
                <a:cubicBezTo>
                  <a:pt x="1222" y="1934"/>
                  <a:pt x="1222" y="1934"/>
                  <a:pt x="1222" y="1934"/>
                </a:cubicBezTo>
                <a:cubicBezTo>
                  <a:pt x="980" y="1743"/>
                  <a:pt x="980" y="1743"/>
                  <a:pt x="980" y="1743"/>
                </a:cubicBezTo>
                <a:cubicBezTo>
                  <a:pt x="980" y="1326"/>
                  <a:pt x="980" y="1326"/>
                  <a:pt x="980" y="1326"/>
                </a:cubicBezTo>
                <a:cubicBezTo>
                  <a:pt x="854" y="1326"/>
                  <a:pt x="854" y="1326"/>
                  <a:pt x="854" y="1326"/>
                </a:cubicBezTo>
                <a:cubicBezTo>
                  <a:pt x="854" y="1656"/>
                  <a:pt x="854" y="1656"/>
                  <a:pt x="854" y="1656"/>
                </a:cubicBezTo>
                <a:cubicBezTo>
                  <a:pt x="666" y="1656"/>
                  <a:pt x="666" y="1656"/>
                  <a:pt x="666" y="1656"/>
                </a:cubicBezTo>
                <a:cubicBezTo>
                  <a:pt x="1222" y="2090"/>
                  <a:pt x="1222" y="2090"/>
                  <a:pt x="1222" y="2090"/>
                </a:cubicBezTo>
                <a:cubicBezTo>
                  <a:pt x="1779" y="1656"/>
                  <a:pt x="1779" y="1656"/>
                  <a:pt x="1779" y="1656"/>
                </a:cubicBezTo>
                <a:cubicBezTo>
                  <a:pt x="1590" y="1656"/>
                  <a:pt x="1590" y="1656"/>
                  <a:pt x="1590" y="1656"/>
                </a:cubicBezTo>
                <a:lnTo>
                  <a:pt x="1590" y="1326"/>
                </a:lnTo>
                <a:close/>
              </a:path>
            </a:pathLst>
          </a:custGeom>
          <a:solidFill>
            <a:schemeClr val="accent2">
              <a:lumMod val="40000"/>
              <a:lumOff val="60000"/>
            </a:schemeClr>
          </a:solidFill>
          <a:ln>
            <a:noFill/>
          </a:ln>
        </p:spPr>
        <p:txBody>
          <a:bodyPr vert="horz" wrap="square" lIns="82305" tIns="41153" rIns="82305" bIns="41153" numCol="1" anchor="t" anchorCtr="0" compatLnSpc="1">
            <a:prstTxWarp prst="textNoShape">
              <a:avLst/>
            </a:prstTxWarp>
          </a:bodyPr>
          <a:lstStyle/>
          <a:p>
            <a:endParaRPr lang="en-US" sz="1600"/>
          </a:p>
        </p:txBody>
      </p:sp>
      <p:grpSp>
        <p:nvGrpSpPr>
          <p:cNvPr id="13" name="Group 12"/>
          <p:cNvGrpSpPr/>
          <p:nvPr/>
        </p:nvGrpSpPr>
        <p:grpSpPr>
          <a:xfrm>
            <a:off x="983754" y="2397195"/>
            <a:ext cx="2743200" cy="2743200"/>
            <a:chOff x="1292329" y="3207219"/>
            <a:chExt cx="2743200" cy="2743200"/>
          </a:xfrm>
        </p:grpSpPr>
        <p:sp>
          <p:nvSpPr>
            <p:cNvPr id="12" name="Rectangle 11"/>
            <p:cNvSpPr/>
            <p:nvPr/>
          </p:nvSpPr>
          <p:spPr>
            <a:xfrm>
              <a:off x="2206729" y="4121619"/>
              <a:ext cx="1828800" cy="1828800"/>
            </a:xfrm>
            <a:prstGeom prst="rect">
              <a:avLst/>
            </a:prstGeom>
            <a:solidFill>
              <a:schemeClr val="accent1">
                <a:lumMod val="60000"/>
                <a:lumOff val="40000"/>
              </a:schemeClr>
            </a:solidFill>
          </p:spPr>
          <p:txBody>
            <a:bodyPr wrap="none" anchor="b" anchorCtr="0">
              <a:noAutofit/>
            </a:bodyPr>
            <a:lstStyle/>
            <a:p>
              <a:r>
                <a:rPr lang="en-US" dirty="0">
                  <a:solidFill>
                    <a:schemeClr val="tx2">
                      <a:alpha val="99000"/>
                    </a:schemeClr>
                  </a:solidFill>
                </a:rPr>
                <a:t>Package </a:t>
              </a:r>
              <a:r>
                <a:rPr lang="en-US" dirty="0" smtClean="0">
                  <a:solidFill>
                    <a:schemeClr val="tx2">
                      <a:alpha val="99000"/>
                    </a:schemeClr>
                  </a:solidFill>
                </a:rPr>
                <a:t/>
              </a:r>
              <a:br>
                <a:rPr lang="en-US" dirty="0" smtClean="0">
                  <a:solidFill>
                    <a:schemeClr val="tx2">
                      <a:alpha val="99000"/>
                    </a:schemeClr>
                  </a:solidFill>
                </a:rPr>
              </a:br>
              <a:r>
                <a:rPr lang="en-US" dirty="0" smtClean="0">
                  <a:solidFill>
                    <a:schemeClr val="tx2">
                      <a:alpha val="99000"/>
                    </a:schemeClr>
                  </a:solidFill>
                </a:rPr>
                <a:t>Manager</a:t>
              </a:r>
              <a:endParaRPr lang="en-US" dirty="0">
                <a:solidFill>
                  <a:schemeClr val="tx2">
                    <a:alpha val="99000"/>
                  </a:schemeClr>
                </a:solidFill>
              </a:endParaRPr>
            </a:p>
          </p:txBody>
        </p:sp>
        <p:sp>
          <p:nvSpPr>
            <p:cNvPr id="9" name="Oval 8"/>
            <p:cNvSpPr/>
            <p:nvPr/>
          </p:nvSpPr>
          <p:spPr bwMode="auto">
            <a:xfrm>
              <a:off x="1292329" y="3207219"/>
              <a:ext cx="1828800" cy="18288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4000" dirty="0" smtClean="0">
                  <a:gradFill>
                    <a:gsLst>
                      <a:gs pos="0">
                        <a:srgbClr val="FFFFFF"/>
                      </a:gs>
                      <a:gs pos="100000">
                        <a:srgbClr val="FFFFFF"/>
                      </a:gs>
                    </a:gsLst>
                    <a:lin ang="5400000" scaled="0"/>
                  </a:gradFill>
                </a:rPr>
                <a:t>1</a:t>
              </a:r>
            </a:p>
          </p:txBody>
        </p:sp>
      </p:grpSp>
      <p:grpSp>
        <p:nvGrpSpPr>
          <p:cNvPr id="14" name="Group 13"/>
          <p:cNvGrpSpPr/>
          <p:nvPr/>
        </p:nvGrpSpPr>
        <p:grpSpPr>
          <a:xfrm>
            <a:off x="8461870" y="2397195"/>
            <a:ext cx="2743200" cy="2754546"/>
            <a:chOff x="8554016" y="2913708"/>
            <a:chExt cx="2743200" cy="2754546"/>
          </a:xfrm>
        </p:grpSpPr>
        <p:sp>
          <p:nvSpPr>
            <p:cNvPr id="11" name="Rectangle 10"/>
            <p:cNvSpPr/>
            <p:nvPr/>
          </p:nvSpPr>
          <p:spPr>
            <a:xfrm>
              <a:off x="9468416" y="3839454"/>
              <a:ext cx="1828800" cy="1828800"/>
            </a:xfrm>
            <a:prstGeom prst="rect">
              <a:avLst/>
            </a:prstGeom>
            <a:solidFill>
              <a:schemeClr val="accent4">
                <a:lumMod val="60000"/>
                <a:lumOff val="40000"/>
              </a:schemeClr>
            </a:solidFill>
          </p:spPr>
          <p:txBody>
            <a:bodyPr anchor="b" anchorCtr="0">
              <a:noAutofit/>
            </a:bodyPr>
            <a:lstStyle/>
            <a:p>
              <a:r>
                <a:rPr lang="en-US" dirty="0">
                  <a:solidFill>
                    <a:schemeClr val="tx2">
                      <a:alpha val="99000"/>
                    </a:schemeClr>
                  </a:solidFill>
                </a:rPr>
                <a:t>Manual download</a:t>
              </a:r>
            </a:p>
          </p:txBody>
        </p:sp>
        <p:sp>
          <p:nvSpPr>
            <p:cNvPr id="10" name="Oval 9"/>
            <p:cNvSpPr/>
            <p:nvPr/>
          </p:nvSpPr>
          <p:spPr bwMode="auto">
            <a:xfrm>
              <a:off x="8554016" y="2913708"/>
              <a:ext cx="1828800" cy="1828800"/>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4000" dirty="0" smtClean="0">
                  <a:gradFill>
                    <a:gsLst>
                      <a:gs pos="0">
                        <a:srgbClr val="FFFFFF"/>
                      </a:gs>
                      <a:gs pos="100000">
                        <a:srgbClr val="FFFFFF"/>
                      </a:gs>
                    </a:gsLst>
                    <a:lin ang="5400000" scaled="0"/>
                  </a:gradFill>
                </a:rPr>
                <a:t>2</a:t>
              </a:r>
            </a:p>
          </p:txBody>
        </p:sp>
      </p:grpSp>
    </p:spTree>
    <p:extLst>
      <p:ext uri="{BB962C8B-B14F-4D97-AF65-F5344CB8AC3E}">
        <p14:creationId xmlns:p14="http://schemas.microsoft.com/office/powerpoint/2010/main" val="2948981307"/>
      </p:ext>
    </p:extLst>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19112" y="228600"/>
            <a:ext cx="11149013" cy="664797"/>
          </a:xfrm>
        </p:spPr>
        <p:txBody>
          <a:bodyPr/>
          <a:lstStyle/>
          <a:p>
            <a:r>
              <a:rPr lang="en-US" sz="4800" dirty="0" smtClean="0"/>
              <a:t>Installing Helpers Using Package Manager</a:t>
            </a:r>
            <a:endParaRPr lang="en-US" sz="4800" dirty="0"/>
          </a:p>
        </p:txBody>
      </p:sp>
      <p:sp>
        <p:nvSpPr>
          <p:cNvPr id="2" name="Content Placeholder 1"/>
          <p:cNvSpPr>
            <a:spLocks noGrp="1"/>
          </p:cNvSpPr>
          <p:nvPr>
            <p:ph type="body" sz="quarter" idx="10"/>
          </p:nvPr>
        </p:nvSpPr>
        <p:spPr>
          <a:xfrm>
            <a:off x="519112" y="1127965"/>
            <a:ext cx="11149013" cy="946413"/>
          </a:xfrm>
        </p:spPr>
        <p:txBody>
          <a:bodyPr/>
          <a:lstStyle/>
          <a:p>
            <a:r>
              <a:rPr lang="en-US" dirty="0" smtClean="0"/>
              <a:t>Create a blank website in </a:t>
            </a:r>
            <a:r>
              <a:rPr lang="en-US" dirty="0" err="1" smtClean="0"/>
              <a:t>WebMatrix</a:t>
            </a:r>
            <a:endParaRPr lang="en-US" dirty="0" smtClean="0"/>
          </a:p>
          <a:p>
            <a:r>
              <a:rPr lang="en-US" dirty="0" smtClean="0"/>
              <a:t>Run your website and visit _admin</a:t>
            </a:r>
          </a:p>
          <a:p>
            <a:r>
              <a:rPr lang="en-US" dirty="0" smtClean="0"/>
              <a:t>Select and install Helpers</a:t>
            </a:r>
          </a:p>
        </p:txBody>
      </p:sp>
      <p:sp>
        <p:nvSpPr>
          <p:cNvPr id="5" name="TextBox 4"/>
          <p:cNvSpPr txBox="1"/>
          <p:nvPr/>
        </p:nvSpPr>
        <p:spPr>
          <a:xfrm>
            <a:off x="519112" y="3276627"/>
            <a:ext cx="1285929" cy="461665"/>
          </a:xfrm>
          <a:prstGeom prst="rect">
            <a:avLst/>
          </a:prstGeom>
          <a:noFill/>
        </p:spPr>
        <p:txBody>
          <a:bodyPr wrap="none" rtlCol="0">
            <a:spAutoFit/>
          </a:bodyPr>
          <a:lstStyle/>
          <a:p>
            <a:r>
              <a:rPr lang="en-US" dirty="0" smtClean="0">
                <a:solidFill>
                  <a:schemeClr val="tx2">
                    <a:alpha val="99000"/>
                  </a:schemeClr>
                </a:solidFill>
              </a:rPr>
              <a:t>/_admin</a:t>
            </a:r>
            <a:endParaRPr lang="en-US" dirty="0">
              <a:solidFill>
                <a:schemeClr val="tx2">
                  <a:alpha val="99000"/>
                </a:schemeClr>
              </a:solidFill>
            </a:endParaRPr>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9024" y="3645959"/>
            <a:ext cx="1600000" cy="2314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Box 8"/>
          <p:cNvSpPr txBox="1"/>
          <p:nvPr/>
        </p:nvSpPr>
        <p:spPr>
          <a:xfrm>
            <a:off x="6339024" y="3276627"/>
            <a:ext cx="3685432" cy="461665"/>
          </a:xfrm>
          <a:prstGeom prst="rect">
            <a:avLst/>
          </a:prstGeom>
          <a:noFill/>
        </p:spPr>
        <p:txBody>
          <a:bodyPr wrap="none" rtlCol="0">
            <a:spAutoFit/>
          </a:bodyPr>
          <a:lstStyle/>
          <a:p>
            <a:r>
              <a:rPr lang="en-US" dirty="0" smtClean="0">
                <a:solidFill>
                  <a:schemeClr val="tx2">
                    <a:alpha val="99000"/>
                  </a:schemeClr>
                </a:solidFill>
              </a:rPr>
              <a:t>Facebook Helper installed</a:t>
            </a:r>
            <a:endParaRPr lang="en-US" dirty="0">
              <a:solidFill>
                <a:schemeClr val="tx2">
                  <a:alpha val="99000"/>
                </a:schemeClr>
              </a:solidFill>
            </a:endParaRPr>
          </a:p>
        </p:txBody>
      </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9112" y="3645959"/>
            <a:ext cx="4283429" cy="23268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007715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026"/>
                                        </p:tgtEl>
                                        <p:attrNameLst>
                                          <p:attrName>style.visibility</p:attrName>
                                        </p:attrNameLst>
                                      </p:cBhvr>
                                      <p:to>
                                        <p:strVal val="visible"/>
                                      </p:to>
                                    </p:set>
                                    <p:animEffect transition="in" filter="fade">
                                      <p:cBhvr>
                                        <p:cTn id="12" dur="1000"/>
                                        <p:tgtEl>
                                          <p:spTgt spid="1026"/>
                                        </p:tgtEl>
                                      </p:cBhvr>
                                    </p:animEffect>
                                    <p:anim calcmode="lin" valueType="num">
                                      <p:cBhvr>
                                        <p:cTn id="13" dur="1000" fill="hold"/>
                                        <p:tgtEl>
                                          <p:spTgt spid="1026"/>
                                        </p:tgtEl>
                                        <p:attrNameLst>
                                          <p:attrName>ppt_x</p:attrName>
                                        </p:attrNameLst>
                                      </p:cBhvr>
                                      <p:tavLst>
                                        <p:tav tm="0">
                                          <p:val>
                                            <p:strVal val="#ppt_x"/>
                                          </p:val>
                                        </p:tav>
                                        <p:tav tm="100000">
                                          <p:val>
                                            <p:strVal val="#ppt_x"/>
                                          </p:val>
                                        </p:tav>
                                      </p:tavLst>
                                    </p:anim>
                                    <p:anim calcmode="lin" valueType="num">
                                      <p:cBhvr>
                                        <p:cTn id="14" dur="1000" fill="hold"/>
                                        <p:tgtEl>
                                          <p:spTgt spid="1026"/>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1000"/>
                                        <p:tgtEl>
                                          <p:spTgt spid="9"/>
                                        </p:tgtEl>
                                      </p:cBhvr>
                                    </p:animEffect>
                                    <p:anim calcmode="lin" valueType="num">
                                      <p:cBhvr>
                                        <p:cTn id="20" dur="1000" fill="hold"/>
                                        <p:tgtEl>
                                          <p:spTgt spid="9"/>
                                        </p:tgtEl>
                                        <p:attrNameLst>
                                          <p:attrName>ppt_x</p:attrName>
                                        </p:attrNameLst>
                                      </p:cBhvr>
                                      <p:tavLst>
                                        <p:tav tm="0">
                                          <p:val>
                                            <p:strVal val="#ppt_x"/>
                                          </p:val>
                                        </p:tav>
                                        <p:tav tm="100000">
                                          <p:val>
                                            <p:strVal val="#ppt_x"/>
                                          </p:val>
                                        </p:tav>
                                      </p:tavLst>
                                    </p:anim>
                                    <p:anim calcmode="lin" valueType="num">
                                      <p:cBhvr>
                                        <p:cTn id="21" dur="1000" fill="hold"/>
                                        <p:tgtEl>
                                          <p:spTgt spid="9"/>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2051"/>
                                        </p:tgtEl>
                                        <p:attrNameLst>
                                          <p:attrName>style.visibility</p:attrName>
                                        </p:attrNameLst>
                                      </p:cBhvr>
                                      <p:to>
                                        <p:strVal val="visible"/>
                                      </p:to>
                                    </p:set>
                                    <p:animEffect transition="in" filter="fade">
                                      <p:cBhvr>
                                        <p:cTn id="24" dur="1000"/>
                                        <p:tgtEl>
                                          <p:spTgt spid="2051"/>
                                        </p:tgtEl>
                                      </p:cBhvr>
                                    </p:animEffect>
                                    <p:anim calcmode="lin" valueType="num">
                                      <p:cBhvr>
                                        <p:cTn id="25" dur="1000" fill="hold"/>
                                        <p:tgtEl>
                                          <p:spTgt spid="2051"/>
                                        </p:tgtEl>
                                        <p:attrNameLst>
                                          <p:attrName>ppt_x</p:attrName>
                                        </p:attrNameLst>
                                      </p:cBhvr>
                                      <p:tavLst>
                                        <p:tav tm="0">
                                          <p:val>
                                            <p:strVal val="#ppt_x"/>
                                          </p:val>
                                        </p:tav>
                                        <p:tav tm="100000">
                                          <p:val>
                                            <p:strVal val="#ppt_x"/>
                                          </p:val>
                                        </p:tav>
                                      </p:tavLst>
                                    </p:anim>
                                    <p:anim calcmode="lin" valueType="num">
                                      <p:cBhvr>
                                        <p:cTn id="26" dur="1000" fill="hold"/>
                                        <p:tgtEl>
                                          <p:spTgt spid="205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9"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mtClean="0"/>
              <a:t>Make Your Website Social</a:t>
            </a:r>
            <a:endParaRPr lang="en-US" dirty="0"/>
          </a:p>
        </p:txBody>
      </p:sp>
      <p:sp>
        <p:nvSpPr>
          <p:cNvPr id="2" name="Content Placeholder 1"/>
          <p:cNvSpPr>
            <a:spLocks noGrp="1"/>
          </p:cNvSpPr>
          <p:nvPr>
            <p:ph type="body" sz="quarter" idx="10"/>
          </p:nvPr>
        </p:nvSpPr>
        <p:spPr>
          <a:xfrm>
            <a:off x="519112" y="1136838"/>
            <a:ext cx="11149013" cy="946413"/>
          </a:xfrm>
        </p:spPr>
        <p:txBody>
          <a:bodyPr/>
          <a:lstStyle/>
          <a:p>
            <a:r>
              <a:rPr lang="en-US" dirty="0" smtClean="0"/>
              <a:t>Add social capabilities to your website with the </a:t>
            </a:r>
            <a:r>
              <a:rPr lang="en-US" dirty="0" err="1" smtClean="0"/>
              <a:t>WebMatrix</a:t>
            </a:r>
            <a:r>
              <a:rPr lang="en-US" dirty="0" smtClean="0"/>
              <a:t> Helper for Facebook</a:t>
            </a:r>
          </a:p>
          <a:p>
            <a:r>
              <a:rPr lang="en-US" dirty="0" smtClean="0"/>
              <a:t>There are many more helpers available for </a:t>
            </a:r>
            <a:r>
              <a:rPr lang="en-US" dirty="0" err="1" smtClean="0"/>
              <a:t>WebMatrix</a:t>
            </a:r>
            <a:endParaRPr lang="en-US" dirty="0" smtClean="0"/>
          </a:p>
        </p:txBody>
      </p:sp>
      <p:sp>
        <p:nvSpPr>
          <p:cNvPr id="4" name="TextBox 3"/>
          <p:cNvSpPr txBox="1"/>
          <p:nvPr/>
        </p:nvSpPr>
        <p:spPr>
          <a:xfrm>
            <a:off x="1598531" y="3133350"/>
            <a:ext cx="8991762" cy="307777"/>
          </a:xfrm>
          <a:prstGeom prst="rect">
            <a:avLst/>
          </a:prstGeom>
          <a:solidFill>
            <a:schemeClr val="accent6"/>
          </a:solidFill>
          <a:ln>
            <a:noFill/>
          </a:ln>
          <a:effectLst/>
        </p:spPr>
        <p:style>
          <a:lnRef idx="3">
            <a:schemeClr val="lt1"/>
          </a:lnRef>
          <a:fillRef idx="1">
            <a:schemeClr val="accent3"/>
          </a:fillRef>
          <a:effectRef idx="1">
            <a:schemeClr val="accent3"/>
          </a:effectRef>
          <a:fontRef idx="minor">
            <a:schemeClr val="lt1"/>
          </a:fontRef>
        </p:style>
        <p:txBody>
          <a:bodyPr wrap="square" rtlCol="0">
            <a:spAutoFit/>
          </a:bodyPr>
          <a:lstStyle/>
          <a:p>
            <a:pPr lvl="0"/>
            <a:r>
              <a:rPr lang="en-US" sz="1400" dirty="0">
                <a:latin typeface="Consolas" pitchFamily="49" charset="0"/>
                <a:cs typeface="Consolas" pitchFamily="49" charset="0"/>
              </a:rPr>
              <a:t> </a:t>
            </a:r>
            <a:r>
              <a:rPr lang="en-US" sz="1400" dirty="0" smtClean="0">
                <a:latin typeface="Consolas" pitchFamily="49" charset="0"/>
                <a:cs typeface="Consolas" pitchFamily="49" charset="0"/>
              </a:rPr>
              <a:t>@</a:t>
            </a:r>
            <a:r>
              <a:rPr lang="en-US" sz="1400" dirty="0" err="1" smtClean="0">
                <a:latin typeface="Consolas" pitchFamily="49" charset="0"/>
                <a:cs typeface="Consolas" pitchFamily="49" charset="0"/>
              </a:rPr>
              <a:t>FacebookSocialPlugins.Comments</a:t>
            </a:r>
            <a:r>
              <a:rPr lang="en-US" sz="1400" dirty="0" smtClean="0">
                <a:latin typeface="Consolas" pitchFamily="49" charset="0"/>
                <a:cs typeface="Consolas" pitchFamily="49" charset="0"/>
              </a:rPr>
              <a:t>()</a:t>
            </a:r>
            <a:endParaRPr lang="en-US" sz="1400" dirty="0" smtClean="0">
              <a:solidFill>
                <a:schemeClr val="bg1"/>
              </a:solidFill>
              <a:latin typeface="Consolas" pitchFamily="49" charset="0"/>
              <a:cs typeface="Consolas" pitchFamily="49" charset="0"/>
            </a:endParaRPr>
          </a:p>
        </p:txBody>
      </p:sp>
      <p:pic>
        <p:nvPicPr>
          <p:cNvPr id="3078"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98531" y="3622302"/>
            <a:ext cx="3486150" cy="1314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9"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04578" y="3622302"/>
            <a:ext cx="5285715" cy="1714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3" descr="C:\sync\media\pictures\Logos\logo_twitter_withbird_1000_all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17525" y="5600672"/>
            <a:ext cx="2975829" cy="55568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C:\Users\james\AppData\Local\Microsoft\Windows\Temporary Internet Files\Content.Outlook\QGR6OGP2\PayPalX.pn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416" t="1898"/>
          <a:stretch/>
        </p:blipFill>
        <p:spPr bwMode="auto">
          <a:xfrm>
            <a:off x="3945688" y="5627435"/>
            <a:ext cx="2690308" cy="50215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6" descr="http://static.betaworks.com/corpsite/images/bitly_logotype.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088330" y="5459794"/>
            <a:ext cx="1466850" cy="837438"/>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0" descr="http://mashable.com/wp-content/uploads/2008/03/uservoice-logo.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007514" y="5527154"/>
            <a:ext cx="2668549" cy="702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10932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3078"/>
                                        </p:tgtEl>
                                        <p:attrNameLst>
                                          <p:attrName>style.visibility</p:attrName>
                                        </p:attrNameLst>
                                      </p:cBhvr>
                                      <p:to>
                                        <p:strVal val="visible"/>
                                      </p:to>
                                    </p:set>
                                    <p:animEffect transition="in" filter="fade">
                                      <p:cBhvr>
                                        <p:cTn id="10" dur="500"/>
                                        <p:tgtEl>
                                          <p:spTgt spid="3078"/>
                                        </p:tgtEl>
                                      </p:cBhvr>
                                    </p:animEffect>
                                  </p:childTnLst>
                                </p:cTn>
                              </p:par>
                              <p:par>
                                <p:cTn id="11" presetID="10" presetClass="entr" presetSubtype="0" fill="hold" nodeType="withEffect">
                                  <p:stCondLst>
                                    <p:cond delay="0"/>
                                  </p:stCondLst>
                                  <p:childTnLst>
                                    <p:set>
                                      <p:cBhvr>
                                        <p:cTn id="12" dur="1" fill="hold">
                                          <p:stCondLst>
                                            <p:cond delay="0"/>
                                          </p:stCondLst>
                                        </p:cTn>
                                        <p:tgtEl>
                                          <p:spTgt spid="3079"/>
                                        </p:tgtEl>
                                        <p:attrNameLst>
                                          <p:attrName>style.visibility</p:attrName>
                                        </p:attrNameLst>
                                      </p:cBhvr>
                                      <p:to>
                                        <p:strVal val="visible"/>
                                      </p:to>
                                    </p:set>
                                    <p:animEffect transition="in" filter="fade">
                                      <p:cBhvr>
                                        <p:cTn id="13" dur="500"/>
                                        <p:tgtEl>
                                          <p:spTgt spid="307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par>
                                <p:cTn id="19" presetID="10"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par>
                                <p:cTn id="22" presetID="10" presetClass="entr" presetSubtype="0" fill="hold"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500"/>
                                        <p:tgtEl>
                                          <p:spTgt spid="13"/>
                                        </p:tgtEl>
                                      </p:cBhvr>
                                    </p:animEffect>
                                  </p:childTnLst>
                                </p:cTn>
                              </p:par>
                              <p:par>
                                <p:cTn id="25" presetID="10" presetClass="entr" presetSubtype="0"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Helpers</a:t>
            </a:r>
            <a:endParaRPr lang="en-US" dirty="0"/>
          </a:p>
        </p:txBody>
      </p:sp>
      <p:sp>
        <p:nvSpPr>
          <p:cNvPr id="2" name="Subtitle 1"/>
          <p:cNvSpPr>
            <a:spLocks noGrp="1"/>
          </p:cNvSpPr>
          <p:nvPr>
            <p:ph type="subTitle" idx="1"/>
          </p:nvPr>
        </p:nvSpPr>
        <p:spPr/>
        <p:txBody>
          <a:bodyPr/>
          <a:lstStyle/>
          <a:p>
            <a:endParaRPr lang="en-US"/>
          </a:p>
        </p:txBody>
      </p:sp>
      <p:sp>
        <p:nvSpPr>
          <p:cNvPr id="5" name="Text Placeholder 4"/>
          <p:cNvSpPr>
            <a:spLocks noGrp="1"/>
          </p:cNvSpPr>
          <p:nvPr>
            <p:ph type="body" sz="quarter" idx="10"/>
          </p:nvPr>
        </p:nvSpPr>
        <p:spPr/>
        <p:txBody>
          <a:bodyPr/>
          <a:lstStyle/>
          <a:p>
            <a:r>
              <a:rPr lang="en-US" dirty="0" smtClean="0"/>
              <a:t>demo</a:t>
            </a:r>
            <a:endParaRPr lang="en-US" dirty="0"/>
          </a:p>
        </p:txBody>
      </p:sp>
    </p:spTree>
    <p:extLst>
      <p:ext uri="{BB962C8B-B14F-4D97-AF65-F5344CB8AC3E}">
        <p14:creationId xmlns:p14="http://schemas.microsoft.com/office/powerpoint/2010/main" val="2793042599"/>
      </p:ext>
    </p:extLst>
  </p:cSld>
  <p:clrMapOvr>
    <a:masterClrMapping/>
  </p:clrMapOvr>
  <p:transition>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0" y="3693814"/>
            <a:ext cx="12188825" cy="255617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9" name="Rectangle 8"/>
          <p:cNvSpPr/>
          <p:nvPr/>
        </p:nvSpPr>
        <p:spPr bwMode="auto">
          <a:xfrm>
            <a:off x="-1588" y="1141412"/>
            <a:ext cx="12188825" cy="2416599"/>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4" name="Title 3"/>
          <p:cNvSpPr>
            <a:spLocks noGrp="1"/>
          </p:cNvSpPr>
          <p:nvPr>
            <p:ph type="title"/>
          </p:nvPr>
        </p:nvSpPr>
        <p:spPr/>
        <p:txBody>
          <a:bodyPr/>
          <a:lstStyle/>
          <a:p>
            <a:r>
              <a:rPr lang="en-US" dirty="0" smtClean="0"/>
              <a:t>What is Membership?</a:t>
            </a:r>
            <a:endParaRPr lang="en-US" dirty="0"/>
          </a:p>
        </p:txBody>
      </p:sp>
      <p:sp>
        <p:nvSpPr>
          <p:cNvPr id="5" name="Content Placeholder 4"/>
          <p:cNvSpPr>
            <a:spLocks noGrp="1"/>
          </p:cNvSpPr>
          <p:nvPr>
            <p:ph type="body" sz="quarter" idx="10"/>
          </p:nvPr>
        </p:nvSpPr>
        <p:spPr>
          <a:xfrm>
            <a:off x="519112" y="1447799"/>
            <a:ext cx="11149013" cy="4565865"/>
          </a:xfrm>
        </p:spPr>
        <p:txBody>
          <a:bodyPr/>
          <a:lstStyle/>
          <a:p>
            <a:r>
              <a:rPr lang="en-US" sz="3600" dirty="0" smtClean="0">
                <a:solidFill>
                  <a:schemeClr val="bg1">
                    <a:alpha val="99000"/>
                  </a:schemeClr>
                </a:solidFill>
              </a:rPr>
              <a:t>Provides registration for users</a:t>
            </a:r>
          </a:p>
          <a:p>
            <a:r>
              <a:rPr lang="en-US" sz="3600" dirty="0" smtClean="0">
                <a:solidFill>
                  <a:schemeClr val="bg1">
                    <a:alpha val="99000"/>
                  </a:schemeClr>
                </a:solidFill>
              </a:rPr>
              <a:t>Organize users into roles</a:t>
            </a:r>
          </a:p>
          <a:p>
            <a:r>
              <a:rPr lang="en-US" sz="3600" dirty="0" smtClean="0">
                <a:solidFill>
                  <a:schemeClr val="bg1">
                    <a:alpha val="99000"/>
                  </a:schemeClr>
                </a:solidFill>
              </a:rPr>
              <a:t>Restrict access to pages on your website based on user or role</a:t>
            </a:r>
          </a:p>
          <a:p>
            <a:endParaRPr lang="en-US" sz="3600" dirty="0" smtClean="0">
              <a:solidFill>
                <a:schemeClr val="bg1">
                  <a:alpha val="99000"/>
                </a:schemeClr>
              </a:solidFill>
            </a:endParaRPr>
          </a:p>
          <a:p>
            <a:r>
              <a:rPr lang="en-US" sz="3600" dirty="0" err="1" smtClean="0">
                <a:solidFill>
                  <a:schemeClr val="bg1">
                    <a:alpha val="99000"/>
                  </a:schemeClr>
                </a:solidFill>
              </a:rPr>
              <a:t>WebMatrix</a:t>
            </a:r>
            <a:r>
              <a:rPr lang="en-US" sz="3600" dirty="0" smtClean="0">
                <a:solidFill>
                  <a:schemeClr val="bg1">
                    <a:alpha val="99000"/>
                  </a:schemeClr>
                </a:solidFill>
              </a:rPr>
              <a:t> includes helpers &amp; database that makes setting up membership easy</a:t>
            </a:r>
          </a:p>
          <a:p>
            <a:r>
              <a:rPr lang="en-US" sz="3600" dirty="0" smtClean="0">
                <a:solidFill>
                  <a:schemeClr val="bg1">
                    <a:alpha val="99000"/>
                  </a:schemeClr>
                </a:solidFill>
              </a:rPr>
              <a:t>Some templates include Admin folder with all the pages required for membership</a:t>
            </a:r>
            <a:endParaRPr lang="en-US" sz="3600" dirty="0">
              <a:solidFill>
                <a:schemeClr val="bg1">
                  <a:alpha val="99000"/>
                </a:schemeClr>
              </a:solidFill>
            </a:endParaRPr>
          </a:p>
        </p:txBody>
      </p:sp>
    </p:spTree>
    <p:extLst>
      <p:ext uri="{BB962C8B-B14F-4D97-AF65-F5344CB8AC3E}">
        <p14:creationId xmlns:p14="http://schemas.microsoft.com/office/powerpoint/2010/main" val="2318480031"/>
      </p:ext>
    </p:extLst>
  </p:cSld>
  <p:clrMapOvr>
    <a:masterClrMapping/>
  </p:clrMapOvr>
  <p:transition>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Setting Up Membership</a:t>
            </a:r>
            <a:endParaRPr lang="en-US" dirty="0"/>
          </a:p>
        </p:txBody>
      </p:sp>
      <p:sp>
        <p:nvSpPr>
          <p:cNvPr id="2" name="Content Placeholder 1"/>
          <p:cNvSpPr>
            <a:spLocks noGrp="1"/>
          </p:cNvSpPr>
          <p:nvPr>
            <p:ph type="body" sz="quarter" idx="10"/>
          </p:nvPr>
        </p:nvSpPr>
        <p:spPr/>
        <p:txBody>
          <a:bodyPr/>
          <a:lstStyle/>
          <a:p>
            <a:r>
              <a:rPr lang="en-US" dirty="0" smtClean="0"/>
              <a:t>Setup membership in one line of code</a:t>
            </a:r>
            <a:endParaRPr lang="en-US" dirty="0"/>
          </a:p>
        </p:txBody>
      </p:sp>
      <p:sp>
        <p:nvSpPr>
          <p:cNvPr id="4" name="TextBox 3"/>
          <p:cNvSpPr txBox="1"/>
          <p:nvPr/>
        </p:nvSpPr>
        <p:spPr>
          <a:xfrm>
            <a:off x="517525" y="2857503"/>
            <a:ext cx="9954207" cy="954107"/>
          </a:xfrm>
          <a:prstGeom prst="rect">
            <a:avLst/>
          </a:prstGeom>
          <a:solidFill>
            <a:schemeClr val="accent6"/>
          </a:solidFill>
          <a:ln>
            <a:noFill/>
          </a:ln>
          <a:effectLst/>
        </p:spPr>
        <p:style>
          <a:lnRef idx="3">
            <a:schemeClr val="lt1"/>
          </a:lnRef>
          <a:fillRef idx="1">
            <a:schemeClr val="accent3"/>
          </a:fillRef>
          <a:effectRef idx="1">
            <a:schemeClr val="accent3"/>
          </a:effectRef>
          <a:fontRef idx="minor">
            <a:schemeClr val="lt1"/>
          </a:fontRef>
        </p:style>
        <p:txBody>
          <a:bodyPr wrap="square" rtlCol="0">
            <a:spAutoFit/>
          </a:bodyPr>
          <a:lstStyle/>
          <a:p>
            <a:r>
              <a:rPr lang="en-US" sz="1400" dirty="0">
                <a:latin typeface="Consolas" pitchFamily="49" charset="0"/>
                <a:cs typeface="Consolas" pitchFamily="49" charset="0"/>
              </a:rPr>
              <a:t>@{</a:t>
            </a:r>
          </a:p>
          <a:p>
            <a:r>
              <a:rPr lang="en-US" sz="1400" dirty="0">
                <a:latin typeface="Consolas" pitchFamily="49" charset="0"/>
                <a:cs typeface="Consolas" pitchFamily="49" charset="0"/>
              </a:rPr>
              <a:t>    </a:t>
            </a:r>
            <a:r>
              <a:rPr lang="en-US" sz="1400" dirty="0" err="1">
                <a:latin typeface="Consolas" pitchFamily="49" charset="0"/>
                <a:cs typeface="Consolas" pitchFamily="49" charset="0"/>
              </a:rPr>
              <a:t>WebSecurity.InitializeDatabaseConnection</a:t>
            </a:r>
            <a:r>
              <a:rPr lang="en-US" sz="1400" dirty="0">
                <a:latin typeface="Consolas" pitchFamily="49" charset="0"/>
                <a:cs typeface="Consolas" pitchFamily="49" charset="0"/>
              </a:rPr>
              <a:t>("</a:t>
            </a:r>
            <a:r>
              <a:rPr lang="en-US" sz="1400" dirty="0" err="1">
                <a:latin typeface="Consolas" pitchFamily="49" charset="0"/>
                <a:cs typeface="Consolas" pitchFamily="49" charset="0"/>
              </a:rPr>
              <a:t>StarterSite</a:t>
            </a:r>
            <a:r>
              <a:rPr lang="en-US" sz="1400" dirty="0">
                <a:latin typeface="Consolas" pitchFamily="49" charset="0"/>
                <a:cs typeface="Consolas" pitchFamily="49" charset="0"/>
              </a:rPr>
              <a:t>", "</a:t>
            </a:r>
            <a:r>
              <a:rPr lang="en-US" sz="1400" dirty="0" err="1">
                <a:latin typeface="Consolas" pitchFamily="49" charset="0"/>
                <a:cs typeface="Consolas" pitchFamily="49" charset="0"/>
              </a:rPr>
              <a:t>UserProfile</a:t>
            </a:r>
            <a:r>
              <a:rPr lang="en-US" sz="1400" dirty="0">
                <a:latin typeface="Consolas" pitchFamily="49" charset="0"/>
                <a:cs typeface="Consolas" pitchFamily="49" charset="0"/>
              </a:rPr>
              <a:t>", "</a:t>
            </a:r>
            <a:r>
              <a:rPr lang="en-US" sz="1400" dirty="0" err="1">
                <a:latin typeface="Consolas" pitchFamily="49" charset="0"/>
                <a:cs typeface="Consolas" pitchFamily="49" charset="0"/>
              </a:rPr>
              <a:t>UserId</a:t>
            </a:r>
            <a:r>
              <a:rPr lang="en-US" sz="1400" dirty="0">
                <a:latin typeface="Consolas" pitchFamily="49" charset="0"/>
                <a:cs typeface="Consolas" pitchFamily="49" charset="0"/>
              </a:rPr>
              <a:t>", "Email", true);</a:t>
            </a:r>
          </a:p>
          <a:p>
            <a:r>
              <a:rPr lang="en-US" sz="1400" dirty="0" smtClean="0">
                <a:latin typeface="Consolas" pitchFamily="49" charset="0"/>
                <a:cs typeface="Consolas" pitchFamily="49" charset="0"/>
              </a:rPr>
              <a:t>}</a:t>
            </a:r>
            <a:endParaRPr lang="en-US" sz="1400" dirty="0">
              <a:latin typeface="Consolas" pitchFamily="49" charset="0"/>
              <a:cs typeface="Consolas" pitchFamily="49" charset="0"/>
            </a:endParaRPr>
          </a:p>
        </p:txBody>
      </p:sp>
      <p:sp>
        <p:nvSpPr>
          <p:cNvPr id="5" name="TextBox 4"/>
          <p:cNvSpPr txBox="1"/>
          <p:nvPr/>
        </p:nvSpPr>
        <p:spPr>
          <a:xfrm>
            <a:off x="517525" y="2488171"/>
            <a:ext cx="2588081" cy="461665"/>
          </a:xfrm>
          <a:prstGeom prst="rect">
            <a:avLst/>
          </a:prstGeom>
          <a:noFill/>
        </p:spPr>
        <p:txBody>
          <a:bodyPr wrap="none" rtlCol="0">
            <a:spAutoFit/>
          </a:bodyPr>
          <a:lstStyle/>
          <a:p>
            <a:r>
              <a:rPr lang="en-US" dirty="0" smtClean="0">
                <a:solidFill>
                  <a:schemeClr val="tx2">
                    <a:alpha val="99000"/>
                  </a:schemeClr>
                </a:solidFill>
              </a:rPr>
              <a:t>/_</a:t>
            </a:r>
            <a:r>
              <a:rPr lang="en-US" dirty="0" err="1" smtClean="0">
                <a:solidFill>
                  <a:schemeClr val="tx2">
                    <a:alpha val="99000"/>
                  </a:schemeClr>
                </a:solidFill>
              </a:rPr>
              <a:t>AppStart.cshtml</a:t>
            </a:r>
            <a:endParaRPr lang="en-US" dirty="0">
              <a:solidFill>
                <a:schemeClr val="tx2">
                  <a:alpha val="99000"/>
                </a:schemeClr>
              </a:solidFill>
            </a:endParaRPr>
          </a:p>
        </p:txBody>
      </p:sp>
      <p:sp>
        <p:nvSpPr>
          <p:cNvPr id="7" name="TextBox 6"/>
          <p:cNvSpPr txBox="1"/>
          <p:nvPr/>
        </p:nvSpPr>
        <p:spPr>
          <a:xfrm>
            <a:off x="517525" y="4153977"/>
            <a:ext cx="2894960" cy="461665"/>
          </a:xfrm>
          <a:prstGeom prst="rect">
            <a:avLst/>
          </a:prstGeom>
          <a:noFill/>
        </p:spPr>
        <p:txBody>
          <a:bodyPr wrap="none" rtlCol="0">
            <a:spAutoFit/>
          </a:bodyPr>
          <a:lstStyle/>
          <a:p>
            <a:r>
              <a:rPr lang="en-US" dirty="0" err="1" smtClean="0">
                <a:solidFill>
                  <a:schemeClr val="tx2">
                    <a:alpha val="99000"/>
                  </a:schemeClr>
                </a:solidFill>
              </a:rPr>
              <a:t>StarterSite</a:t>
            </a:r>
            <a:r>
              <a:rPr lang="en-US" dirty="0" smtClean="0">
                <a:solidFill>
                  <a:schemeClr val="tx2">
                    <a:alpha val="99000"/>
                  </a:schemeClr>
                </a:solidFill>
              </a:rPr>
              <a:t> database</a:t>
            </a:r>
            <a:endParaRPr lang="en-US" dirty="0">
              <a:solidFill>
                <a:schemeClr val="tx2">
                  <a:alpha val="99000"/>
                </a:schemeClr>
              </a:solidFill>
            </a:endParaRP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7525" y="4581276"/>
            <a:ext cx="4542857" cy="13714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463708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par>
                                <p:cTn id="15" presetID="10"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7"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bwMode="auto">
          <a:xfrm>
            <a:off x="0" y="3056965"/>
            <a:ext cx="12188825" cy="3193023"/>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3" name="Title 2"/>
          <p:cNvSpPr>
            <a:spLocks noGrp="1"/>
          </p:cNvSpPr>
          <p:nvPr>
            <p:ph type="title"/>
          </p:nvPr>
        </p:nvSpPr>
        <p:spPr/>
        <p:txBody>
          <a:bodyPr>
            <a:normAutofit/>
          </a:bodyPr>
          <a:lstStyle/>
          <a:p>
            <a:r>
              <a:rPr lang="en-US" dirty="0" smtClean="0"/>
              <a:t>Templates with Membership</a:t>
            </a:r>
            <a:endParaRPr lang="en-US" dirty="0"/>
          </a:p>
        </p:txBody>
      </p:sp>
      <p:sp>
        <p:nvSpPr>
          <p:cNvPr id="2" name="Content Placeholder 1"/>
          <p:cNvSpPr>
            <a:spLocks noGrp="1"/>
          </p:cNvSpPr>
          <p:nvPr>
            <p:ph type="body" sz="quarter" idx="10"/>
          </p:nvPr>
        </p:nvSpPr>
        <p:spPr/>
        <p:txBody>
          <a:bodyPr/>
          <a:lstStyle/>
          <a:p>
            <a:r>
              <a:rPr lang="en-US" dirty="0" smtClean="0"/>
              <a:t>Some templates come with an admin folder containing membership pages ready to go</a:t>
            </a:r>
            <a:endParaRPr lang="en-US" dirty="0"/>
          </a:p>
        </p:txBody>
      </p:sp>
      <p:pic>
        <p:nvPicPr>
          <p:cNvPr id="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20265" y="3743930"/>
            <a:ext cx="3321821" cy="1819092"/>
          </a:xfrm>
          <a:prstGeom prst="rect">
            <a:avLst/>
          </a:prstGeom>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27206" y="3526857"/>
            <a:ext cx="2848857" cy="2253238"/>
          </a:xfrm>
          <a:prstGeom prst="rect">
            <a:avLst/>
          </a:prstGeom>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7525" y="3875238"/>
            <a:ext cx="4017619" cy="1556476"/>
          </a:xfrm>
          <a:prstGeom prst="rect">
            <a:avLst/>
          </a:prstGeom>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66672332"/>
      </p:ext>
    </p:extLst>
  </p:cSld>
  <p:clrMapOvr>
    <a:masterClrMapping/>
  </p:clrMapOvr>
  <p:transition>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bwMode="auto">
          <a:xfrm>
            <a:off x="0" y="3847723"/>
            <a:ext cx="12188825" cy="2402265"/>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3" name="Title 2"/>
          <p:cNvSpPr>
            <a:spLocks noGrp="1"/>
          </p:cNvSpPr>
          <p:nvPr>
            <p:ph type="title"/>
          </p:nvPr>
        </p:nvSpPr>
        <p:spPr/>
        <p:txBody>
          <a:bodyPr/>
          <a:lstStyle/>
          <a:p>
            <a:r>
              <a:rPr lang="en-US" dirty="0" smtClean="0"/>
              <a:t>Controlling Access to Pages</a:t>
            </a:r>
            <a:endParaRPr lang="en-US" dirty="0"/>
          </a:p>
        </p:txBody>
      </p:sp>
      <p:sp>
        <p:nvSpPr>
          <p:cNvPr id="2" name="Content Placeholder 1"/>
          <p:cNvSpPr>
            <a:spLocks noGrp="1"/>
          </p:cNvSpPr>
          <p:nvPr>
            <p:ph type="body" sz="quarter" idx="10"/>
          </p:nvPr>
        </p:nvSpPr>
        <p:spPr>
          <a:xfrm>
            <a:off x="519112" y="1447799"/>
            <a:ext cx="11149013" cy="498598"/>
          </a:xfrm>
        </p:spPr>
        <p:txBody>
          <a:bodyPr/>
          <a:lstStyle/>
          <a:p>
            <a:r>
              <a:rPr lang="en-US" sz="3600" dirty="0" smtClean="0">
                <a:solidFill>
                  <a:schemeClr val="accent2">
                    <a:alpha val="99000"/>
                  </a:schemeClr>
                </a:solidFill>
              </a:rPr>
              <a:t>You can control access to pages based on the following:</a:t>
            </a:r>
          </a:p>
        </p:txBody>
      </p:sp>
      <p:sp>
        <p:nvSpPr>
          <p:cNvPr id="4" name="TextBox 3"/>
          <p:cNvSpPr txBox="1"/>
          <p:nvPr/>
        </p:nvSpPr>
        <p:spPr>
          <a:xfrm>
            <a:off x="2691699" y="4248636"/>
            <a:ext cx="6805427" cy="1600438"/>
          </a:xfrm>
          <a:prstGeom prst="rect">
            <a:avLst/>
          </a:prstGeom>
          <a:solidFill>
            <a:schemeClr val="accent6"/>
          </a:solidFill>
          <a:ln>
            <a:noFill/>
          </a:ln>
          <a:effectLst/>
        </p:spPr>
        <p:style>
          <a:lnRef idx="3">
            <a:schemeClr val="lt1"/>
          </a:lnRef>
          <a:fillRef idx="1">
            <a:schemeClr val="accent3"/>
          </a:fillRef>
          <a:effectRef idx="1">
            <a:schemeClr val="accent3"/>
          </a:effectRef>
          <a:fontRef idx="minor">
            <a:schemeClr val="lt1"/>
          </a:fontRef>
        </p:style>
        <p:txBody>
          <a:bodyPr wrap="square" rtlCol="0">
            <a:spAutoFit/>
          </a:bodyPr>
          <a:lstStyle/>
          <a:p>
            <a:r>
              <a:rPr lang="en-US" sz="1400" dirty="0">
                <a:solidFill>
                  <a:schemeClr val="lt1">
                    <a:alpha val="99000"/>
                  </a:schemeClr>
                </a:solidFill>
                <a:latin typeface="Consolas" pitchFamily="49" charset="0"/>
                <a:cs typeface="Consolas" pitchFamily="49" charset="0"/>
              </a:rPr>
              <a:t>@if (!</a:t>
            </a:r>
            <a:r>
              <a:rPr lang="en-US" sz="1400" dirty="0" err="1">
                <a:solidFill>
                  <a:schemeClr val="lt1">
                    <a:alpha val="99000"/>
                  </a:schemeClr>
                </a:solidFill>
                <a:latin typeface="Consolas" pitchFamily="49" charset="0"/>
                <a:cs typeface="Consolas" pitchFamily="49" charset="0"/>
              </a:rPr>
              <a:t>WebSecurity.IsAuthenticated</a:t>
            </a:r>
            <a:r>
              <a:rPr lang="en-US" sz="1400" dirty="0">
                <a:solidFill>
                  <a:schemeClr val="lt1">
                    <a:alpha val="99000"/>
                  </a:schemeClr>
                </a:solidFill>
                <a:latin typeface="Consolas" pitchFamily="49" charset="0"/>
                <a:cs typeface="Consolas" pitchFamily="49" charset="0"/>
              </a:rPr>
              <a:t>) {</a:t>
            </a:r>
          </a:p>
          <a:p>
            <a:r>
              <a:rPr lang="en-US" sz="1400" dirty="0">
                <a:solidFill>
                  <a:schemeClr val="lt1">
                    <a:alpha val="99000"/>
                  </a:schemeClr>
                </a:solidFill>
                <a:latin typeface="Consolas" pitchFamily="49" charset="0"/>
                <a:cs typeface="Consolas" pitchFamily="49" charset="0"/>
              </a:rPr>
              <a:t>      </a:t>
            </a:r>
            <a:r>
              <a:rPr lang="en-US" sz="1400" dirty="0" err="1">
                <a:solidFill>
                  <a:schemeClr val="lt1">
                    <a:alpha val="99000"/>
                  </a:schemeClr>
                </a:solidFill>
                <a:latin typeface="Consolas" pitchFamily="49" charset="0"/>
                <a:cs typeface="Consolas" pitchFamily="49" charset="0"/>
              </a:rPr>
              <a:t>Response.Redirect</a:t>
            </a:r>
            <a:r>
              <a:rPr lang="en-US" sz="1400" dirty="0">
                <a:solidFill>
                  <a:schemeClr val="lt1">
                    <a:alpha val="99000"/>
                  </a:schemeClr>
                </a:solidFill>
                <a:latin typeface="Consolas" pitchFamily="49" charset="0"/>
                <a:cs typeface="Consolas" pitchFamily="49" charset="0"/>
              </a:rPr>
              <a:t>("/Account/Login");</a:t>
            </a:r>
          </a:p>
          <a:p>
            <a:r>
              <a:rPr lang="en-US" sz="1400" dirty="0">
                <a:solidFill>
                  <a:schemeClr val="lt1">
                    <a:alpha val="99000"/>
                  </a:schemeClr>
                </a:solidFill>
                <a:latin typeface="Consolas" pitchFamily="49" charset="0"/>
                <a:cs typeface="Consolas" pitchFamily="49" charset="0"/>
              </a:rPr>
              <a:t> }</a:t>
            </a:r>
          </a:p>
          <a:p>
            <a:pPr lvl="0"/>
            <a:endParaRPr lang="en-US" sz="1400" dirty="0" smtClean="0">
              <a:solidFill>
                <a:schemeClr val="lt1">
                  <a:alpha val="99000"/>
                </a:schemeClr>
              </a:solidFill>
              <a:latin typeface="Consolas" pitchFamily="49" charset="0"/>
              <a:cs typeface="Consolas" pitchFamily="49" charset="0"/>
            </a:endParaRPr>
          </a:p>
          <a:p>
            <a:r>
              <a:rPr lang="en-US" sz="1400" dirty="0">
                <a:solidFill>
                  <a:schemeClr val="lt1">
                    <a:alpha val="99000"/>
                  </a:schemeClr>
                </a:solidFill>
                <a:latin typeface="Consolas" pitchFamily="49" charset="0"/>
                <a:cs typeface="Consolas" pitchFamily="49" charset="0"/>
              </a:rPr>
              <a:t>@if ( </a:t>
            </a:r>
            <a:r>
              <a:rPr lang="en-US" sz="1400" dirty="0" err="1">
                <a:solidFill>
                  <a:schemeClr val="lt1">
                    <a:alpha val="99000"/>
                  </a:schemeClr>
                </a:solidFill>
                <a:latin typeface="Consolas" pitchFamily="49" charset="0"/>
                <a:cs typeface="Consolas" pitchFamily="49" charset="0"/>
              </a:rPr>
              <a:t>Roles.IsUserInRole</a:t>
            </a:r>
            <a:r>
              <a:rPr lang="en-US" sz="1400" dirty="0">
                <a:solidFill>
                  <a:schemeClr val="lt1">
                    <a:alpha val="99000"/>
                  </a:schemeClr>
                </a:solidFill>
                <a:latin typeface="Consolas" pitchFamily="49" charset="0"/>
                <a:cs typeface="Consolas" pitchFamily="49" charset="0"/>
              </a:rPr>
              <a:t>("admin")) { </a:t>
            </a:r>
          </a:p>
          <a:p>
            <a:r>
              <a:rPr lang="en-US" sz="1400" dirty="0">
                <a:solidFill>
                  <a:schemeClr val="lt1">
                    <a:alpha val="99000"/>
                  </a:schemeClr>
                </a:solidFill>
                <a:latin typeface="Consolas" pitchFamily="49" charset="0"/>
                <a:cs typeface="Consolas" pitchFamily="49" charset="0"/>
              </a:rPr>
              <a:t>    &lt;span&gt; Welcome &lt;b&gt;@</a:t>
            </a:r>
            <a:r>
              <a:rPr lang="en-US" sz="1400" dirty="0" err="1">
                <a:solidFill>
                  <a:schemeClr val="lt1">
                    <a:alpha val="99000"/>
                  </a:schemeClr>
                </a:solidFill>
                <a:latin typeface="Consolas" pitchFamily="49" charset="0"/>
                <a:cs typeface="Consolas" pitchFamily="49" charset="0"/>
              </a:rPr>
              <a:t>WebSecurity.CurrentUserName</a:t>
            </a:r>
            <a:r>
              <a:rPr lang="en-US" sz="1400" dirty="0">
                <a:solidFill>
                  <a:schemeClr val="lt1">
                    <a:alpha val="99000"/>
                  </a:schemeClr>
                </a:solidFill>
                <a:latin typeface="Consolas" pitchFamily="49" charset="0"/>
                <a:cs typeface="Consolas" pitchFamily="49" charset="0"/>
              </a:rPr>
              <a:t>&lt;/b&gt;! &lt;/span&gt;</a:t>
            </a:r>
          </a:p>
          <a:p>
            <a:r>
              <a:rPr lang="en-US" sz="1400" dirty="0">
                <a:solidFill>
                  <a:schemeClr val="lt1">
                    <a:alpha val="99000"/>
                  </a:schemeClr>
                </a:solidFill>
                <a:latin typeface="Consolas" pitchFamily="49" charset="0"/>
                <a:cs typeface="Consolas" pitchFamily="49" charset="0"/>
              </a:rPr>
              <a:t>} </a:t>
            </a:r>
          </a:p>
        </p:txBody>
      </p:sp>
      <p:grpSp>
        <p:nvGrpSpPr>
          <p:cNvPr id="12" name="Group 11"/>
          <p:cNvGrpSpPr/>
          <p:nvPr/>
        </p:nvGrpSpPr>
        <p:grpSpPr>
          <a:xfrm>
            <a:off x="517525" y="2434430"/>
            <a:ext cx="11158538" cy="954107"/>
            <a:chOff x="517525" y="2358054"/>
            <a:chExt cx="11158538" cy="954107"/>
          </a:xfrm>
        </p:grpSpPr>
        <p:sp>
          <p:nvSpPr>
            <p:cNvPr id="7" name="Rectangle 6"/>
            <p:cNvSpPr/>
            <p:nvPr/>
          </p:nvSpPr>
          <p:spPr>
            <a:xfrm>
              <a:off x="517525" y="2358054"/>
              <a:ext cx="2130552" cy="954107"/>
            </a:xfrm>
            <a:prstGeom prst="rect">
              <a:avLst/>
            </a:prstGeom>
            <a:solidFill>
              <a:schemeClr val="accent4"/>
            </a:solidFill>
          </p:spPr>
          <p:txBody>
            <a:bodyPr wrap="square">
              <a:spAutoFit/>
            </a:bodyPr>
            <a:lstStyle/>
            <a:p>
              <a:r>
                <a:rPr lang="en-US" sz="2800" dirty="0">
                  <a:solidFill>
                    <a:schemeClr val="bg1">
                      <a:alpha val="99000"/>
                    </a:schemeClr>
                  </a:solidFill>
                </a:rPr>
                <a:t>Is the user </a:t>
              </a:r>
              <a:r>
                <a:rPr lang="en-US" sz="2800" dirty="0" smtClean="0">
                  <a:solidFill>
                    <a:schemeClr val="bg1">
                      <a:alpha val="99000"/>
                    </a:schemeClr>
                  </a:solidFill>
                </a:rPr>
                <a:t/>
              </a:r>
              <a:br>
                <a:rPr lang="en-US" sz="2800" dirty="0" smtClean="0">
                  <a:solidFill>
                    <a:schemeClr val="bg1">
                      <a:alpha val="99000"/>
                    </a:schemeClr>
                  </a:solidFill>
                </a:rPr>
              </a:br>
              <a:r>
                <a:rPr lang="en-US" sz="2800" dirty="0" smtClean="0">
                  <a:solidFill>
                    <a:schemeClr val="bg1">
                      <a:alpha val="99000"/>
                    </a:schemeClr>
                  </a:solidFill>
                </a:rPr>
                <a:t>logged </a:t>
              </a:r>
              <a:r>
                <a:rPr lang="en-US" sz="2800" dirty="0">
                  <a:solidFill>
                    <a:schemeClr val="bg1">
                      <a:alpha val="99000"/>
                    </a:schemeClr>
                  </a:solidFill>
                </a:rPr>
                <a:t>in</a:t>
              </a:r>
              <a:r>
                <a:rPr lang="en-US" sz="2800" dirty="0" smtClean="0">
                  <a:solidFill>
                    <a:schemeClr val="bg1">
                      <a:alpha val="99000"/>
                    </a:schemeClr>
                  </a:solidFill>
                </a:rPr>
                <a:t>?</a:t>
              </a:r>
              <a:endParaRPr lang="en-US" sz="2800" dirty="0">
                <a:solidFill>
                  <a:schemeClr val="bg1">
                    <a:alpha val="99000"/>
                  </a:schemeClr>
                </a:solidFill>
              </a:endParaRPr>
            </a:p>
          </p:txBody>
        </p:sp>
        <p:sp>
          <p:nvSpPr>
            <p:cNvPr id="8" name="Rectangle 7"/>
            <p:cNvSpPr/>
            <p:nvPr/>
          </p:nvSpPr>
          <p:spPr>
            <a:xfrm>
              <a:off x="3410933" y="2358054"/>
              <a:ext cx="3542922" cy="954107"/>
            </a:xfrm>
            <a:prstGeom prst="rect">
              <a:avLst/>
            </a:prstGeom>
            <a:solidFill>
              <a:schemeClr val="accent4"/>
            </a:solidFill>
          </p:spPr>
          <p:txBody>
            <a:bodyPr wrap="square">
              <a:spAutoFit/>
            </a:bodyPr>
            <a:lstStyle/>
            <a:p>
              <a:r>
                <a:rPr lang="en-US" sz="2800" dirty="0">
                  <a:solidFill>
                    <a:schemeClr val="bg1">
                      <a:alpha val="99000"/>
                    </a:schemeClr>
                  </a:solidFill>
                </a:rPr>
                <a:t>Does the </a:t>
              </a:r>
              <a:r>
                <a:rPr lang="en-US" sz="2800" dirty="0" smtClean="0">
                  <a:solidFill>
                    <a:schemeClr val="bg1">
                      <a:alpha val="99000"/>
                    </a:schemeClr>
                  </a:solidFill>
                </a:rPr>
                <a:t>user have access </a:t>
              </a:r>
              <a:r>
                <a:rPr lang="en-US" sz="2800" dirty="0">
                  <a:solidFill>
                    <a:schemeClr val="bg1">
                      <a:alpha val="99000"/>
                    </a:schemeClr>
                  </a:solidFill>
                </a:rPr>
                <a:t>to </a:t>
              </a:r>
              <a:r>
                <a:rPr lang="en-US" sz="2800" dirty="0" smtClean="0">
                  <a:solidFill>
                    <a:schemeClr val="bg1">
                      <a:alpha val="99000"/>
                    </a:schemeClr>
                  </a:solidFill>
                </a:rPr>
                <a:t>the </a:t>
              </a:r>
              <a:r>
                <a:rPr lang="en-US" sz="2800" dirty="0">
                  <a:solidFill>
                    <a:schemeClr val="bg1">
                      <a:alpha val="99000"/>
                    </a:schemeClr>
                  </a:solidFill>
                </a:rPr>
                <a:t>page?</a:t>
              </a:r>
            </a:p>
          </p:txBody>
        </p:sp>
        <p:sp>
          <p:nvSpPr>
            <p:cNvPr id="9" name="Rectangle 8"/>
            <p:cNvSpPr/>
            <p:nvPr/>
          </p:nvSpPr>
          <p:spPr>
            <a:xfrm>
              <a:off x="7716711" y="2358054"/>
              <a:ext cx="3959352" cy="954107"/>
            </a:xfrm>
            <a:prstGeom prst="rect">
              <a:avLst/>
            </a:prstGeom>
            <a:solidFill>
              <a:schemeClr val="accent4"/>
            </a:solidFill>
          </p:spPr>
          <p:txBody>
            <a:bodyPr wrap="square">
              <a:spAutoFit/>
            </a:bodyPr>
            <a:lstStyle/>
            <a:p>
              <a:r>
                <a:rPr lang="en-US" sz="2800" dirty="0">
                  <a:solidFill>
                    <a:schemeClr val="bg1">
                      <a:alpha val="99000"/>
                    </a:schemeClr>
                  </a:solidFill>
                </a:rPr>
                <a:t>Does the user belong </a:t>
              </a:r>
              <a:br>
                <a:rPr lang="en-US" sz="2800" dirty="0">
                  <a:solidFill>
                    <a:schemeClr val="bg1">
                      <a:alpha val="99000"/>
                    </a:schemeClr>
                  </a:solidFill>
                </a:rPr>
              </a:br>
              <a:r>
                <a:rPr lang="en-US" sz="2800" dirty="0">
                  <a:solidFill>
                    <a:schemeClr val="bg1">
                      <a:alpha val="99000"/>
                    </a:schemeClr>
                  </a:solidFill>
                </a:rPr>
                <a:t>to the correct role?</a:t>
              </a:r>
            </a:p>
          </p:txBody>
        </p:sp>
      </p:grpSp>
    </p:spTree>
    <p:extLst>
      <p:ext uri="{BB962C8B-B14F-4D97-AF65-F5344CB8AC3E}">
        <p14:creationId xmlns:p14="http://schemas.microsoft.com/office/powerpoint/2010/main" val="20210962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mtClean="0"/>
              <a:t>Routing</a:t>
            </a:r>
            <a:endParaRPr lang="en-US" dirty="0"/>
          </a:p>
        </p:txBody>
      </p:sp>
      <p:sp>
        <p:nvSpPr>
          <p:cNvPr id="5" name="Content Placeholder 4"/>
          <p:cNvSpPr>
            <a:spLocks noGrp="1"/>
          </p:cNvSpPr>
          <p:nvPr>
            <p:ph type="body" sz="quarter" idx="10"/>
          </p:nvPr>
        </p:nvSpPr>
        <p:spPr>
          <a:xfrm>
            <a:off x="519112" y="1447799"/>
            <a:ext cx="11149013" cy="1777410"/>
          </a:xfrm>
        </p:spPr>
        <p:txBody>
          <a:bodyPr/>
          <a:lstStyle/>
          <a:p>
            <a:r>
              <a:rPr lang="en-US" dirty="0" err="1" smtClean="0"/>
              <a:t>WebMatrix</a:t>
            </a:r>
            <a:r>
              <a:rPr lang="en-US" dirty="0" smtClean="0"/>
              <a:t> automatically provides “clean” URLs using Routing and removes the need to use </a:t>
            </a:r>
            <a:r>
              <a:rPr lang="en-US" dirty="0" err="1" smtClean="0"/>
              <a:t>QueryStrings</a:t>
            </a:r>
            <a:endParaRPr lang="en-US" dirty="0" smtClean="0"/>
          </a:p>
          <a:p>
            <a:r>
              <a:rPr lang="en-US" dirty="0" smtClean="0">
                <a:solidFill>
                  <a:schemeClr val="accent2">
                    <a:alpha val="99000"/>
                  </a:schemeClr>
                </a:solidFill>
              </a:rPr>
              <a:t>Routing has the following benefits:</a:t>
            </a:r>
          </a:p>
        </p:txBody>
      </p:sp>
      <p:pic>
        <p:nvPicPr>
          <p:cNvPr id="614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87767" y="4571309"/>
            <a:ext cx="2594667" cy="20519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36619" y="4571309"/>
            <a:ext cx="3266667" cy="16857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p:cNvSpPr/>
          <p:nvPr/>
        </p:nvSpPr>
        <p:spPr>
          <a:xfrm>
            <a:off x="3206390" y="3339335"/>
            <a:ext cx="2596896" cy="954107"/>
          </a:xfrm>
          <a:prstGeom prst="rect">
            <a:avLst/>
          </a:prstGeom>
          <a:solidFill>
            <a:schemeClr val="accent4"/>
          </a:solidFill>
        </p:spPr>
        <p:txBody>
          <a:bodyPr wrap="square">
            <a:spAutoFit/>
          </a:bodyPr>
          <a:lstStyle/>
          <a:p>
            <a:r>
              <a:rPr lang="en-US" sz="2800" dirty="0">
                <a:solidFill>
                  <a:schemeClr val="bg1">
                    <a:alpha val="99000"/>
                  </a:schemeClr>
                </a:solidFill>
              </a:rPr>
              <a:t>Easier to read </a:t>
            </a:r>
            <a:r>
              <a:rPr lang="en-US" sz="2800" dirty="0" smtClean="0">
                <a:solidFill>
                  <a:schemeClr val="bg1">
                    <a:alpha val="99000"/>
                  </a:schemeClr>
                </a:solidFill>
              </a:rPr>
              <a:t/>
            </a:r>
            <a:br>
              <a:rPr lang="en-US" sz="2800" dirty="0" smtClean="0">
                <a:solidFill>
                  <a:schemeClr val="bg1">
                    <a:alpha val="99000"/>
                  </a:schemeClr>
                </a:solidFill>
              </a:rPr>
            </a:br>
            <a:r>
              <a:rPr lang="en-US" sz="2800" dirty="0" smtClean="0">
                <a:solidFill>
                  <a:schemeClr val="bg1">
                    <a:alpha val="99000"/>
                  </a:schemeClr>
                </a:solidFill>
              </a:rPr>
              <a:t>for </a:t>
            </a:r>
            <a:r>
              <a:rPr lang="en-US" sz="2800" dirty="0">
                <a:solidFill>
                  <a:schemeClr val="bg1">
                    <a:alpha val="99000"/>
                  </a:schemeClr>
                </a:solidFill>
              </a:rPr>
              <a:t>your users</a:t>
            </a:r>
          </a:p>
        </p:txBody>
      </p:sp>
      <p:sp>
        <p:nvSpPr>
          <p:cNvPr id="7" name="Rectangle 6"/>
          <p:cNvSpPr/>
          <p:nvPr/>
        </p:nvSpPr>
        <p:spPr>
          <a:xfrm>
            <a:off x="6387767" y="3339334"/>
            <a:ext cx="2594667" cy="954107"/>
          </a:xfrm>
          <a:prstGeom prst="rect">
            <a:avLst/>
          </a:prstGeom>
          <a:solidFill>
            <a:schemeClr val="accent4"/>
          </a:solidFill>
        </p:spPr>
        <p:txBody>
          <a:bodyPr wrap="square">
            <a:spAutoFit/>
          </a:bodyPr>
          <a:lstStyle/>
          <a:p>
            <a:r>
              <a:rPr lang="en-US" sz="2800" dirty="0">
                <a:solidFill>
                  <a:schemeClr val="bg1">
                    <a:alpha val="99000"/>
                  </a:schemeClr>
                </a:solidFill>
              </a:rPr>
              <a:t>Better </a:t>
            </a:r>
            <a:r>
              <a:rPr lang="en-US" sz="2800" dirty="0" smtClean="0">
                <a:solidFill>
                  <a:schemeClr val="bg1">
                    <a:alpha val="99000"/>
                  </a:schemeClr>
                </a:solidFill>
              </a:rPr>
              <a:t/>
            </a:r>
            <a:br>
              <a:rPr lang="en-US" sz="2800" dirty="0" smtClean="0">
                <a:solidFill>
                  <a:schemeClr val="bg1">
                    <a:alpha val="99000"/>
                  </a:schemeClr>
                </a:solidFill>
              </a:rPr>
            </a:br>
            <a:r>
              <a:rPr lang="en-US" sz="2800" dirty="0" smtClean="0">
                <a:solidFill>
                  <a:schemeClr val="bg1">
                    <a:alpha val="99000"/>
                  </a:schemeClr>
                </a:solidFill>
              </a:rPr>
              <a:t>for </a:t>
            </a:r>
            <a:r>
              <a:rPr lang="en-US" sz="2800" dirty="0">
                <a:solidFill>
                  <a:schemeClr val="bg1">
                    <a:alpha val="99000"/>
                  </a:schemeClr>
                </a:solidFill>
              </a:rPr>
              <a:t>SEO</a:t>
            </a:r>
          </a:p>
        </p:txBody>
      </p:sp>
    </p:spTree>
    <p:extLst>
      <p:ext uri="{BB962C8B-B14F-4D97-AF65-F5344CB8AC3E}">
        <p14:creationId xmlns:p14="http://schemas.microsoft.com/office/powerpoint/2010/main" val="505605763"/>
      </p:ext>
    </p:extLst>
  </p:cSld>
  <p:clrMapOvr>
    <a:masterClrMapping/>
  </p:clrMapOvr>
  <p:transition>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mtClean="0"/>
              <a:t>Why Build Helpers?</a:t>
            </a:r>
            <a:endParaRPr lang="en-US" dirty="0"/>
          </a:p>
        </p:txBody>
      </p:sp>
      <p:grpSp>
        <p:nvGrpSpPr>
          <p:cNvPr id="9" name="Group 8"/>
          <p:cNvGrpSpPr/>
          <p:nvPr/>
        </p:nvGrpSpPr>
        <p:grpSpPr>
          <a:xfrm>
            <a:off x="591413" y="1420813"/>
            <a:ext cx="4369886" cy="1700623"/>
            <a:chOff x="1440954" y="4522205"/>
            <a:chExt cx="4369886" cy="1700623"/>
          </a:xfrm>
        </p:grpSpPr>
        <p:sp>
          <p:nvSpPr>
            <p:cNvPr id="7" name="Rectangle 6"/>
            <p:cNvSpPr/>
            <p:nvPr/>
          </p:nvSpPr>
          <p:spPr>
            <a:xfrm>
              <a:off x="1898154" y="4979405"/>
              <a:ext cx="3912686" cy="1243423"/>
            </a:xfrm>
            <a:prstGeom prst="rect">
              <a:avLst/>
            </a:prstGeom>
            <a:solidFill>
              <a:schemeClr val="accent1">
                <a:lumMod val="60000"/>
                <a:lumOff val="40000"/>
              </a:schemeClr>
            </a:solidFill>
          </p:spPr>
          <p:txBody>
            <a:bodyPr wrap="square" anchor="b" anchorCtr="0">
              <a:noAutofit/>
            </a:bodyPr>
            <a:lstStyle/>
            <a:p>
              <a:r>
                <a:rPr lang="en-US" dirty="0">
                  <a:solidFill>
                    <a:schemeClr val="tx2">
                      <a:alpha val="99000"/>
                    </a:schemeClr>
                  </a:solidFill>
                </a:rPr>
                <a:t>Helpers make you more productive</a:t>
              </a:r>
            </a:p>
          </p:txBody>
        </p:sp>
        <p:sp>
          <p:nvSpPr>
            <p:cNvPr id="8" name="Oval 7"/>
            <p:cNvSpPr/>
            <p:nvPr/>
          </p:nvSpPr>
          <p:spPr bwMode="auto">
            <a:xfrm>
              <a:off x="1440954" y="4522205"/>
              <a:ext cx="914400" cy="9144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4000" dirty="0" smtClean="0">
                  <a:gradFill>
                    <a:gsLst>
                      <a:gs pos="0">
                        <a:srgbClr val="FFFFFF"/>
                      </a:gs>
                      <a:gs pos="100000">
                        <a:srgbClr val="FFFFFF"/>
                      </a:gs>
                    </a:gsLst>
                    <a:lin ang="5400000" scaled="0"/>
                  </a:gradFill>
                </a:rPr>
                <a:t>1</a:t>
              </a:r>
            </a:p>
          </p:txBody>
        </p:sp>
      </p:grpSp>
      <p:grpSp>
        <p:nvGrpSpPr>
          <p:cNvPr id="12" name="Group 11"/>
          <p:cNvGrpSpPr/>
          <p:nvPr/>
        </p:nvGrpSpPr>
        <p:grpSpPr>
          <a:xfrm>
            <a:off x="5232881" y="1420813"/>
            <a:ext cx="6360058" cy="1711969"/>
            <a:chOff x="5572409" y="4522205"/>
            <a:chExt cx="6360058" cy="1711969"/>
          </a:xfrm>
        </p:grpSpPr>
        <p:sp>
          <p:nvSpPr>
            <p:cNvPr id="10" name="Rectangle 9"/>
            <p:cNvSpPr/>
            <p:nvPr/>
          </p:nvSpPr>
          <p:spPr>
            <a:xfrm>
              <a:off x="6029609" y="4990751"/>
              <a:ext cx="5902858" cy="1243423"/>
            </a:xfrm>
            <a:prstGeom prst="rect">
              <a:avLst/>
            </a:prstGeom>
            <a:solidFill>
              <a:schemeClr val="accent4">
                <a:lumMod val="60000"/>
                <a:lumOff val="40000"/>
              </a:schemeClr>
            </a:solidFill>
          </p:spPr>
          <p:txBody>
            <a:bodyPr anchor="b" anchorCtr="0">
              <a:noAutofit/>
            </a:bodyPr>
            <a:lstStyle/>
            <a:p>
              <a:r>
                <a:rPr lang="en-US" dirty="0">
                  <a:solidFill>
                    <a:schemeClr val="tx2">
                      <a:alpha val="99000"/>
                    </a:schemeClr>
                  </a:solidFill>
                </a:rPr>
                <a:t>Helpers make it easier for other developers to use your widgets or services</a:t>
              </a:r>
            </a:p>
          </p:txBody>
        </p:sp>
        <p:sp>
          <p:nvSpPr>
            <p:cNvPr id="11" name="Oval 10"/>
            <p:cNvSpPr/>
            <p:nvPr/>
          </p:nvSpPr>
          <p:spPr bwMode="auto">
            <a:xfrm>
              <a:off x="5572409" y="4522205"/>
              <a:ext cx="914400" cy="914400"/>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4000" dirty="0" smtClean="0">
                  <a:gradFill>
                    <a:gsLst>
                      <a:gs pos="0">
                        <a:srgbClr val="FFFFFF"/>
                      </a:gs>
                      <a:gs pos="100000">
                        <a:srgbClr val="FFFFFF"/>
                      </a:gs>
                    </a:gsLst>
                    <a:lin ang="5400000" scaled="0"/>
                  </a:gradFill>
                </a:rPr>
                <a:t>2</a:t>
              </a:r>
            </a:p>
          </p:txBody>
        </p:sp>
      </p:grpSp>
      <p:sp>
        <p:nvSpPr>
          <p:cNvPr id="4" name="Rectangle 3"/>
          <p:cNvSpPr/>
          <p:nvPr/>
        </p:nvSpPr>
        <p:spPr>
          <a:xfrm>
            <a:off x="1048613" y="3257079"/>
            <a:ext cx="3912685" cy="1938992"/>
          </a:xfrm>
          <a:prstGeom prst="rect">
            <a:avLst/>
          </a:prstGeom>
        </p:spPr>
        <p:txBody>
          <a:bodyPr wrap="square">
            <a:spAutoFit/>
          </a:bodyPr>
          <a:lstStyle/>
          <a:p>
            <a:r>
              <a:rPr lang="en-US" dirty="0">
                <a:solidFill>
                  <a:schemeClr val="tx2">
                    <a:alpha val="99000"/>
                  </a:schemeClr>
                </a:solidFill>
                <a:latin typeface="Segoe UI Light" pitchFamily="34" charset="0"/>
              </a:rPr>
              <a:t>Create Helpers for code that is </a:t>
            </a:r>
            <a:r>
              <a:rPr lang="en-US" dirty="0">
                <a:solidFill>
                  <a:schemeClr val="accent1">
                    <a:alpha val="99000"/>
                  </a:schemeClr>
                </a:solidFill>
                <a:latin typeface="Segoe UI Light" pitchFamily="34" charset="0"/>
              </a:rPr>
              <a:t>repetitive</a:t>
            </a:r>
          </a:p>
          <a:p>
            <a:r>
              <a:rPr lang="en-US" dirty="0" smtClean="0">
                <a:solidFill>
                  <a:schemeClr val="tx2">
                    <a:alpha val="99000"/>
                  </a:schemeClr>
                </a:solidFill>
                <a:latin typeface="Segoe UI Light" pitchFamily="34" charset="0"/>
              </a:rPr>
              <a:t/>
            </a:r>
            <a:br>
              <a:rPr lang="en-US" dirty="0" smtClean="0">
                <a:solidFill>
                  <a:schemeClr val="tx2">
                    <a:alpha val="99000"/>
                  </a:schemeClr>
                </a:solidFill>
                <a:latin typeface="Segoe UI Light" pitchFamily="34" charset="0"/>
              </a:rPr>
            </a:br>
            <a:r>
              <a:rPr lang="en-US" dirty="0" smtClean="0">
                <a:solidFill>
                  <a:schemeClr val="tx2">
                    <a:alpha val="99000"/>
                  </a:schemeClr>
                </a:solidFill>
                <a:latin typeface="Segoe UI Light" pitchFamily="34" charset="0"/>
              </a:rPr>
              <a:t>Create </a:t>
            </a:r>
            <a:r>
              <a:rPr lang="en-US" dirty="0">
                <a:solidFill>
                  <a:schemeClr val="tx2">
                    <a:alpha val="99000"/>
                  </a:schemeClr>
                </a:solidFill>
                <a:latin typeface="Segoe UI Light" pitchFamily="34" charset="0"/>
              </a:rPr>
              <a:t>Helpers for code that is </a:t>
            </a:r>
            <a:r>
              <a:rPr lang="en-US" dirty="0">
                <a:solidFill>
                  <a:schemeClr val="accent1">
                    <a:alpha val="99000"/>
                  </a:schemeClr>
                </a:solidFill>
                <a:latin typeface="Segoe UI Light" pitchFamily="34" charset="0"/>
              </a:rPr>
              <a:t>complex</a:t>
            </a:r>
          </a:p>
        </p:txBody>
      </p:sp>
      <p:sp>
        <p:nvSpPr>
          <p:cNvPr id="5" name="Rectangle 4"/>
          <p:cNvSpPr/>
          <p:nvPr/>
        </p:nvSpPr>
        <p:spPr>
          <a:xfrm>
            <a:off x="5690082" y="3224165"/>
            <a:ext cx="5902858" cy="830997"/>
          </a:xfrm>
          <a:prstGeom prst="rect">
            <a:avLst/>
          </a:prstGeom>
        </p:spPr>
        <p:txBody>
          <a:bodyPr wrap="square">
            <a:spAutoFit/>
          </a:bodyPr>
          <a:lstStyle/>
          <a:p>
            <a:r>
              <a:rPr lang="en-US" dirty="0">
                <a:solidFill>
                  <a:schemeClr val="tx2">
                    <a:alpha val="99000"/>
                  </a:schemeClr>
                </a:solidFill>
                <a:latin typeface="Segoe UI Light" pitchFamily="34" charset="0"/>
              </a:rPr>
              <a:t>Useful if you are trying to create a developer ecosystem of your own</a:t>
            </a:r>
          </a:p>
        </p:txBody>
      </p:sp>
    </p:spTree>
    <p:extLst>
      <p:ext uri="{BB962C8B-B14F-4D97-AF65-F5344CB8AC3E}">
        <p14:creationId xmlns:p14="http://schemas.microsoft.com/office/powerpoint/2010/main" val="311361092"/>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smtClean="0"/>
              <a:t>WebCamps</a:t>
            </a:r>
            <a:r>
              <a:rPr lang="en-US" dirty="0" smtClean="0"/>
              <a:t> Online</a:t>
            </a:r>
            <a:endParaRPr lang="en-US" dirty="0"/>
          </a:p>
        </p:txBody>
      </p:sp>
      <p:pic>
        <p:nvPicPr>
          <p:cNvPr id="6349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748117" y="3625469"/>
            <a:ext cx="2927945" cy="20778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Freeform 13"/>
          <p:cNvSpPr>
            <a:spLocks noEditPoints="1"/>
          </p:cNvSpPr>
          <p:nvPr/>
        </p:nvSpPr>
        <p:spPr bwMode="black">
          <a:xfrm>
            <a:off x="517524" y="1141413"/>
            <a:ext cx="2736613" cy="2330032"/>
          </a:xfrm>
          <a:custGeom>
            <a:avLst/>
            <a:gdLst>
              <a:gd name="T0" fmla="*/ 344 w 414"/>
              <a:gd name="T1" fmla="*/ 55 h 353"/>
              <a:gd name="T2" fmla="*/ 296 w 414"/>
              <a:gd name="T3" fmla="*/ 9 h 353"/>
              <a:gd name="T4" fmla="*/ 206 w 414"/>
              <a:gd name="T5" fmla="*/ 45 h 353"/>
              <a:gd name="T6" fmla="*/ 0 w 414"/>
              <a:gd name="T7" fmla="*/ 174 h 353"/>
              <a:gd name="T8" fmla="*/ 158 w 414"/>
              <a:gd name="T9" fmla="*/ 278 h 353"/>
              <a:gd name="T10" fmla="*/ 160 w 414"/>
              <a:gd name="T11" fmla="*/ 278 h 353"/>
              <a:gd name="T12" fmla="*/ 160 w 414"/>
              <a:gd name="T13" fmla="*/ 332 h 353"/>
              <a:gd name="T14" fmla="*/ 133 w 414"/>
              <a:gd name="T15" fmla="*/ 337 h 353"/>
              <a:gd name="T16" fmla="*/ 128 w 414"/>
              <a:gd name="T17" fmla="*/ 347 h 353"/>
              <a:gd name="T18" fmla="*/ 137 w 414"/>
              <a:gd name="T19" fmla="*/ 352 h 353"/>
              <a:gd name="T20" fmla="*/ 137 w 414"/>
              <a:gd name="T21" fmla="*/ 352 h 353"/>
              <a:gd name="T22" fmla="*/ 176 w 414"/>
              <a:gd name="T23" fmla="*/ 346 h 353"/>
              <a:gd name="T24" fmla="*/ 215 w 414"/>
              <a:gd name="T25" fmla="*/ 352 h 353"/>
              <a:gd name="T26" fmla="*/ 218 w 414"/>
              <a:gd name="T27" fmla="*/ 352 h 353"/>
              <a:gd name="T28" fmla="*/ 224 w 414"/>
              <a:gd name="T29" fmla="*/ 347 h 353"/>
              <a:gd name="T30" fmla="*/ 245 w 414"/>
              <a:gd name="T31" fmla="*/ 352 h 353"/>
              <a:gd name="T32" fmla="*/ 248 w 414"/>
              <a:gd name="T33" fmla="*/ 352 h 353"/>
              <a:gd name="T34" fmla="*/ 255 w 414"/>
              <a:gd name="T35" fmla="*/ 347 h 353"/>
              <a:gd name="T36" fmla="*/ 250 w 414"/>
              <a:gd name="T37" fmla="*/ 337 h 353"/>
              <a:gd name="T38" fmla="*/ 207 w 414"/>
              <a:gd name="T39" fmla="*/ 331 h 353"/>
              <a:gd name="T40" fmla="*/ 207 w 414"/>
              <a:gd name="T41" fmla="*/ 271 h 353"/>
              <a:gd name="T42" fmla="*/ 343 w 414"/>
              <a:gd name="T43" fmla="*/ 112 h 353"/>
              <a:gd name="T44" fmla="*/ 414 w 414"/>
              <a:gd name="T45" fmla="*/ 83 h 353"/>
              <a:gd name="T46" fmla="*/ 344 w 414"/>
              <a:gd name="T47" fmla="*/ 55 h 353"/>
              <a:gd name="T48" fmla="*/ 192 w 414"/>
              <a:gd name="T49" fmla="*/ 332 h 353"/>
              <a:gd name="T50" fmla="*/ 192 w 414"/>
              <a:gd name="T51" fmla="*/ 332 h 353"/>
              <a:gd name="T52" fmla="*/ 191 w 414"/>
              <a:gd name="T53" fmla="*/ 332 h 353"/>
              <a:gd name="T54" fmla="*/ 176 w 414"/>
              <a:gd name="T55" fmla="*/ 331 h 353"/>
              <a:gd name="T56" fmla="*/ 175 w 414"/>
              <a:gd name="T57" fmla="*/ 331 h 353"/>
              <a:gd name="T58" fmla="*/ 175 w 414"/>
              <a:gd name="T59" fmla="*/ 277 h 353"/>
              <a:gd name="T60" fmla="*/ 192 w 414"/>
              <a:gd name="T61" fmla="*/ 275 h 353"/>
              <a:gd name="T62" fmla="*/ 192 w 414"/>
              <a:gd name="T63" fmla="*/ 332 h 353"/>
              <a:gd name="T64" fmla="*/ 286 w 414"/>
              <a:gd name="T65" fmla="*/ 82 h 353"/>
              <a:gd name="T66" fmla="*/ 271 w 414"/>
              <a:gd name="T67" fmla="*/ 67 h 353"/>
              <a:gd name="T68" fmla="*/ 286 w 414"/>
              <a:gd name="T69" fmla="*/ 52 h 353"/>
              <a:gd name="T70" fmla="*/ 301 w 414"/>
              <a:gd name="T71" fmla="*/ 67 h 353"/>
              <a:gd name="T72" fmla="*/ 286 w 414"/>
              <a:gd name="T73" fmla="*/ 82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14" h="353">
                <a:moveTo>
                  <a:pt x="344" y="55"/>
                </a:moveTo>
                <a:cubicBezTo>
                  <a:pt x="336" y="33"/>
                  <a:pt x="319" y="16"/>
                  <a:pt x="296" y="9"/>
                </a:cubicBezTo>
                <a:cubicBezTo>
                  <a:pt x="263" y="0"/>
                  <a:pt x="228" y="11"/>
                  <a:pt x="206" y="45"/>
                </a:cubicBezTo>
                <a:cubicBezTo>
                  <a:pt x="145" y="140"/>
                  <a:pt x="71" y="200"/>
                  <a:pt x="0" y="174"/>
                </a:cubicBezTo>
                <a:cubicBezTo>
                  <a:pt x="0" y="174"/>
                  <a:pt x="50" y="278"/>
                  <a:pt x="158" y="278"/>
                </a:cubicBezTo>
                <a:cubicBezTo>
                  <a:pt x="159" y="278"/>
                  <a:pt x="160" y="278"/>
                  <a:pt x="160" y="278"/>
                </a:cubicBezTo>
                <a:cubicBezTo>
                  <a:pt x="160" y="332"/>
                  <a:pt x="160" y="332"/>
                  <a:pt x="160" y="332"/>
                </a:cubicBezTo>
                <a:cubicBezTo>
                  <a:pt x="150" y="333"/>
                  <a:pt x="140" y="335"/>
                  <a:pt x="133" y="337"/>
                </a:cubicBezTo>
                <a:cubicBezTo>
                  <a:pt x="129" y="339"/>
                  <a:pt x="127" y="343"/>
                  <a:pt x="128" y="347"/>
                </a:cubicBezTo>
                <a:cubicBezTo>
                  <a:pt x="129" y="351"/>
                  <a:pt x="134" y="353"/>
                  <a:pt x="137" y="352"/>
                </a:cubicBezTo>
                <a:cubicBezTo>
                  <a:pt x="137" y="352"/>
                  <a:pt x="137" y="352"/>
                  <a:pt x="137" y="352"/>
                </a:cubicBezTo>
                <a:cubicBezTo>
                  <a:pt x="147" y="348"/>
                  <a:pt x="161" y="346"/>
                  <a:pt x="176" y="346"/>
                </a:cubicBezTo>
                <a:cubicBezTo>
                  <a:pt x="192" y="346"/>
                  <a:pt x="206" y="348"/>
                  <a:pt x="215" y="352"/>
                </a:cubicBezTo>
                <a:cubicBezTo>
                  <a:pt x="216" y="352"/>
                  <a:pt x="217" y="352"/>
                  <a:pt x="218" y="352"/>
                </a:cubicBezTo>
                <a:cubicBezTo>
                  <a:pt x="221" y="352"/>
                  <a:pt x="223" y="350"/>
                  <a:pt x="224" y="347"/>
                </a:cubicBezTo>
                <a:cubicBezTo>
                  <a:pt x="232" y="348"/>
                  <a:pt x="240" y="350"/>
                  <a:pt x="245" y="352"/>
                </a:cubicBezTo>
                <a:cubicBezTo>
                  <a:pt x="246" y="352"/>
                  <a:pt x="247" y="352"/>
                  <a:pt x="248" y="352"/>
                </a:cubicBezTo>
                <a:cubicBezTo>
                  <a:pt x="251" y="352"/>
                  <a:pt x="254" y="350"/>
                  <a:pt x="255" y="347"/>
                </a:cubicBezTo>
                <a:cubicBezTo>
                  <a:pt x="256" y="343"/>
                  <a:pt x="254" y="339"/>
                  <a:pt x="250" y="337"/>
                </a:cubicBezTo>
                <a:cubicBezTo>
                  <a:pt x="239" y="334"/>
                  <a:pt x="224" y="331"/>
                  <a:pt x="207" y="331"/>
                </a:cubicBezTo>
                <a:cubicBezTo>
                  <a:pt x="207" y="271"/>
                  <a:pt x="207" y="271"/>
                  <a:pt x="207" y="271"/>
                </a:cubicBezTo>
                <a:cubicBezTo>
                  <a:pt x="283" y="251"/>
                  <a:pt x="323" y="185"/>
                  <a:pt x="343" y="112"/>
                </a:cubicBezTo>
                <a:cubicBezTo>
                  <a:pt x="414" y="83"/>
                  <a:pt x="414" y="83"/>
                  <a:pt x="414" y="83"/>
                </a:cubicBezTo>
                <a:lnTo>
                  <a:pt x="344" y="55"/>
                </a:lnTo>
                <a:close/>
                <a:moveTo>
                  <a:pt x="192" y="332"/>
                </a:moveTo>
                <a:cubicBezTo>
                  <a:pt x="192" y="332"/>
                  <a:pt x="192" y="332"/>
                  <a:pt x="192" y="332"/>
                </a:cubicBezTo>
                <a:cubicBezTo>
                  <a:pt x="192" y="332"/>
                  <a:pt x="192" y="332"/>
                  <a:pt x="191" y="332"/>
                </a:cubicBezTo>
                <a:cubicBezTo>
                  <a:pt x="187" y="331"/>
                  <a:pt x="181" y="331"/>
                  <a:pt x="176" y="331"/>
                </a:cubicBezTo>
                <a:cubicBezTo>
                  <a:pt x="176" y="331"/>
                  <a:pt x="176" y="331"/>
                  <a:pt x="175" y="331"/>
                </a:cubicBezTo>
                <a:cubicBezTo>
                  <a:pt x="175" y="277"/>
                  <a:pt x="175" y="277"/>
                  <a:pt x="175" y="277"/>
                </a:cubicBezTo>
                <a:cubicBezTo>
                  <a:pt x="181" y="276"/>
                  <a:pt x="187" y="276"/>
                  <a:pt x="192" y="275"/>
                </a:cubicBezTo>
                <a:lnTo>
                  <a:pt x="192" y="332"/>
                </a:lnTo>
                <a:close/>
                <a:moveTo>
                  <a:pt x="286" y="82"/>
                </a:moveTo>
                <a:cubicBezTo>
                  <a:pt x="278" y="82"/>
                  <a:pt x="271" y="75"/>
                  <a:pt x="271" y="67"/>
                </a:cubicBezTo>
                <a:cubicBezTo>
                  <a:pt x="271" y="59"/>
                  <a:pt x="278" y="52"/>
                  <a:pt x="286" y="52"/>
                </a:cubicBezTo>
                <a:cubicBezTo>
                  <a:pt x="294" y="52"/>
                  <a:pt x="301" y="59"/>
                  <a:pt x="301" y="67"/>
                </a:cubicBezTo>
                <a:cubicBezTo>
                  <a:pt x="301" y="75"/>
                  <a:pt x="294" y="82"/>
                  <a:pt x="286" y="82"/>
                </a:cubicBezTo>
                <a:close/>
              </a:path>
            </a:pathLst>
          </a:custGeom>
          <a:solidFill>
            <a:schemeClr val="accent2">
              <a:lumMod val="40000"/>
              <a:lumOff val="60000"/>
            </a:schemeClr>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2302" tIns="41151" rIns="82302" bIns="41151" numCol="1" rtlCol="0" anchor="ctr" anchorCtr="0" compatLnSpc="1">
            <a:prstTxWarp prst="textNoShape">
              <a:avLst/>
            </a:prstTxWarp>
          </a:bodyPr>
          <a:lstStyle/>
          <a:p>
            <a:pPr defTabSz="740740"/>
            <a:endParaRPr lang="en-US" spc="-122">
              <a:solidFill>
                <a:schemeClr val="tx1">
                  <a:lumMod val="50000"/>
                </a:schemeClr>
              </a:solidFill>
              <a:latin typeface="Segoe Light" pitchFamily="34" charset="0"/>
            </a:endParaRPr>
          </a:p>
        </p:txBody>
      </p:sp>
      <p:sp>
        <p:nvSpPr>
          <p:cNvPr id="6" name="Rectangle 5"/>
          <p:cNvSpPr/>
          <p:nvPr/>
        </p:nvSpPr>
        <p:spPr>
          <a:xfrm>
            <a:off x="517525" y="3845741"/>
            <a:ext cx="8674308" cy="707886"/>
          </a:xfrm>
          <a:prstGeom prst="rect">
            <a:avLst/>
          </a:prstGeom>
        </p:spPr>
        <p:txBody>
          <a:bodyPr wrap="square">
            <a:spAutoFit/>
          </a:bodyPr>
          <a:lstStyle/>
          <a:p>
            <a:r>
              <a:rPr lang="en-US" sz="4000" spc="-100" dirty="0" smtClean="0">
                <a:solidFill>
                  <a:schemeClr val="accent2">
                    <a:alpha val="99000"/>
                  </a:schemeClr>
                </a:solidFill>
                <a:latin typeface="Segoe UI Light" pitchFamily="34" charset="0"/>
              </a:rPr>
              <a:t>Website:</a:t>
            </a:r>
            <a:r>
              <a:rPr lang="en-US" dirty="0" smtClean="0"/>
              <a:t> </a:t>
            </a:r>
            <a:r>
              <a:rPr lang="en-US" sz="4000" spc="-100" dirty="0" smtClean="0">
                <a:gradFill>
                  <a:gsLst>
                    <a:gs pos="0">
                      <a:srgbClr val="595959"/>
                    </a:gs>
                    <a:gs pos="86000">
                      <a:srgbClr val="595959"/>
                    </a:gs>
                  </a:gsLst>
                  <a:lin ang="5400000" scaled="0"/>
                </a:gradFill>
                <a:latin typeface="Segoe UI Light" pitchFamily="34" charset="0"/>
                <a:hlinkClick r:id="rId3"/>
              </a:rPr>
              <a:t>http</a:t>
            </a:r>
            <a:r>
              <a:rPr lang="en-US" sz="4000" spc="-100" dirty="0">
                <a:gradFill>
                  <a:gsLst>
                    <a:gs pos="0">
                      <a:srgbClr val="595959"/>
                    </a:gs>
                    <a:gs pos="86000">
                      <a:srgbClr val="595959"/>
                    </a:gs>
                  </a:gsLst>
                  <a:lin ang="5400000" scaled="0"/>
                </a:gradFill>
                <a:latin typeface="Segoe UI Light" pitchFamily="34" charset="0"/>
                <a:hlinkClick r:id="rId3"/>
              </a:rPr>
              <a:t>://www.devcamps.ms/web</a:t>
            </a:r>
            <a:endParaRPr lang="en-US" sz="4000" spc="-100" dirty="0">
              <a:gradFill>
                <a:gsLst>
                  <a:gs pos="0">
                    <a:srgbClr val="595959"/>
                  </a:gs>
                  <a:gs pos="86000">
                    <a:srgbClr val="595959"/>
                  </a:gs>
                </a:gsLst>
                <a:lin ang="5400000" scaled="0"/>
              </a:gradFill>
              <a:latin typeface="Segoe UI Light" pitchFamily="34" charset="0"/>
            </a:endParaRPr>
          </a:p>
        </p:txBody>
      </p:sp>
      <p:sp>
        <p:nvSpPr>
          <p:cNvPr id="8" name="Rectangle 7"/>
          <p:cNvSpPr/>
          <p:nvPr/>
        </p:nvSpPr>
        <p:spPr>
          <a:xfrm>
            <a:off x="517524" y="4926549"/>
            <a:ext cx="11158537" cy="1323439"/>
          </a:xfrm>
          <a:prstGeom prst="rect">
            <a:avLst/>
          </a:prstGeom>
        </p:spPr>
        <p:txBody>
          <a:bodyPr wrap="square">
            <a:spAutoFit/>
          </a:bodyPr>
          <a:lstStyle/>
          <a:p>
            <a:pPr fontAlgn="base"/>
            <a:r>
              <a:rPr lang="en-US" sz="4000" spc="-100" dirty="0" smtClean="0">
                <a:solidFill>
                  <a:schemeClr val="accent2">
                    <a:alpha val="99000"/>
                  </a:schemeClr>
                </a:solidFill>
                <a:latin typeface="Segoe UI Light" pitchFamily="34" charset="0"/>
              </a:rPr>
              <a:t>What are web camps?</a:t>
            </a:r>
          </a:p>
          <a:p>
            <a:pPr fontAlgn="base"/>
            <a:r>
              <a:rPr lang="en-US" sz="2000" spc="-100" dirty="0" smtClean="0">
                <a:gradFill>
                  <a:gsLst>
                    <a:gs pos="0">
                      <a:srgbClr val="595959"/>
                    </a:gs>
                    <a:gs pos="86000">
                      <a:srgbClr val="595959"/>
                    </a:gs>
                  </a:gsLst>
                  <a:lin ang="5400000" scaled="0"/>
                </a:gradFill>
                <a:latin typeface="Segoe UI Light" pitchFamily="34" charset="0"/>
              </a:rPr>
              <a:t>Web </a:t>
            </a:r>
            <a:r>
              <a:rPr lang="en-US" sz="2000" spc="-100" dirty="0">
                <a:gradFill>
                  <a:gsLst>
                    <a:gs pos="0">
                      <a:srgbClr val="595959"/>
                    </a:gs>
                    <a:gs pos="86000">
                      <a:srgbClr val="595959"/>
                    </a:gs>
                  </a:gsLst>
                  <a:lin ang="5400000" scaled="0"/>
                </a:gradFill>
                <a:latin typeface="Segoe UI Light" pitchFamily="34" charset="0"/>
              </a:rPr>
              <a:t>Developer Camps are free, fun, no-fluff events for developers, by developers. </a:t>
            </a:r>
            <a:r>
              <a:rPr lang="en-US" sz="2000" spc="-100" dirty="0" smtClean="0">
                <a:gradFill>
                  <a:gsLst>
                    <a:gs pos="0">
                      <a:srgbClr val="595959"/>
                    </a:gs>
                    <a:gs pos="86000">
                      <a:srgbClr val="595959"/>
                    </a:gs>
                  </a:gsLst>
                  <a:lin ang="5400000" scaled="0"/>
                </a:gradFill>
                <a:latin typeface="Segoe UI Light" pitchFamily="34" charset="0"/>
              </a:rPr>
              <a:t/>
            </a:r>
            <a:br>
              <a:rPr lang="en-US" sz="2000" spc="-100" dirty="0" smtClean="0">
                <a:gradFill>
                  <a:gsLst>
                    <a:gs pos="0">
                      <a:srgbClr val="595959"/>
                    </a:gs>
                    <a:gs pos="86000">
                      <a:srgbClr val="595959"/>
                    </a:gs>
                  </a:gsLst>
                  <a:lin ang="5400000" scaled="0"/>
                </a:gradFill>
                <a:latin typeface="Segoe UI Light" pitchFamily="34" charset="0"/>
              </a:rPr>
            </a:br>
            <a:r>
              <a:rPr lang="en-US" sz="2000" spc="-100" dirty="0" smtClean="0">
                <a:gradFill>
                  <a:gsLst>
                    <a:gs pos="0">
                      <a:srgbClr val="595959"/>
                    </a:gs>
                    <a:gs pos="86000">
                      <a:srgbClr val="595959"/>
                    </a:gs>
                  </a:gsLst>
                  <a:lin ang="5400000" scaled="0"/>
                </a:gradFill>
                <a:latin typeface="Segoe UI Light" pitchFamily="34" charset="0"/>
              </a:rPr>
              <a:t>You </a:t>
            </a:r>
            <a:r>
              <a:rPr lang="en-US" sz="2000" spc="-100" dirty="0">
                <a:gradFill>
                  <a:gsLst>
                    <a:gs pos="0">
                      <a:srgbClr val="595959"/>
                    </a:gs>
                    <a:gs pos="86000">
                      <a:srgbClr val="595959"/>
                    </a:gs>
                  </a:gsLst>
                  <a:lin ang="5400000" scaled="0"/>
                </a:gradFill>
                <a:latin typeface="Segoe UI Light" pitchFamily="34" charset="0"/>
              </a:rPr>
              <a:t>learn </a:t>
            </a:r>
            <a:r>
              <a:rPr lang="en-US" sz="2000" spc="-100" dirty="0" smtClean="0">
                <a:gradFill>
                  <a:gsLst>
                    <a:gs pos="0">
                      <a:srgbClr val="595959"/>
                    </a:gs>
                    <a:gs pos="86000">
                      <a:srgbClr val="595959"/>
                    </a:gs>
                  </a:gsLst>
                  <a:lin ang="5400000" scaled="0"/>
                </a:gradFill>
                <a:latin typeface="Segoe UI Light" pitchFamily="34" charset="0"/>
              </a:rPr>
              <a:t>from </a:t>
            </a:r>
            <a:r>
              <a:rPr lang="en-US" sz="2000" spc="-100" dirty="0">
                <a:gradFill>
                  <a:gsLst>
                    <a:gs pos="0">
                      <a:srgbClr val="595959"/>
                    </a:gs>
                    <a:gs pos="86000">
                      <a:srgbClr val="595959"/>
                    </a:gs>
                  </a:gsLst>
                  <a:lin ang="5400000" scaled="0"/>
                </a:gradFill>
                <a:latin typeface="Segoe UI Light" pitchFamily="34" charset="0"/>
              </a:rPr>
              <a:t>experts in a low-key, interactive way and then get hands-on time to apply what you’ve learned.</a:t>
            </a:r>
          </a:p>
        </p:txBody>
      </p:sp>
      <p:sp>
        <p:nvSpPr>
          <p:cNvPr id="5" name="Text Placeholder 4"/>
          <p:cNvSpPr>
            <a:spLocks noGrp="1"/>
          </p:cNvSpPr>
          <p:nvPr>
            <p:ph type="body" sz="quarter" idx="10"/>
          </p:nvPr>
        </p:nvSpPr>
        <p:spPr>
          <a:xfrm>
            <a:off x="3490041" y="1141413"/>
            <a:ext cx="8186022" cy="2331407"/>
          </a:xfrm>
        </p:spPr>
        <p:txBody>
          <a:bodyPr/>
          <a:lstStyle/>
          <a:p>
            <a:r>
              <a:rPr lang="en-US" dirty="0" smtClean="0">
                <a:solidFill>
                  <a:schemeClr val="accent2">
                    <a:alpha val="99000"/>
                  </a:schemeClr>
                </a:solidFill>
              </a:rPr>
              <a:t>Twitter: </a:t>
            </a:r>
            <a:r>
              <a:rPr lang="en-US" dirty="0" smtClean="0"/>
              <a:t/>
            </a:r>
            <a:br>
              <a:rPr lang="en-US" dirty="0" smtClean="0"/>
            </a:br>
            <a:r>
              <a:rPr lang="en-US" dirty="0" smtClean="0"/>
              <a:t>Follow </a:t>
            </a:r>
            <a:r>
              <a:rPr lang="en-US" dirty="0"/>
              <a:t>@</a:t>
            </a:r>
            <a:r>
              <a:rPr lang="en-US" dirty="0" err="1" smtClean="0"/>
              <a:t>webcamps</a:t>
            </a:r>
            <a:r>
              <a:rPr lang="en-US" dirty="0" smtClean="0"/>
              <a:t/>
            </a:r>
            <a:br>
              <a:rPr lang="en-US" dirty="0" smtClean="0"/>
            </a:br>
            <a:r>
              <a:rPr lang="en-US" dirty="0" err="1"/>
              <a:t>Hashtag</a:t>
            </a:r>
            <a:r>
              <a:rPr lang="en-US" dirty="0"/>
              <a:t> #</a:t>
            </a:r>
            <a:r>
              <a:rPr lang="en-US" dirty="0" err="1" smtClean="0"/>
              <a:t>webcamps</a:t>
            </a:r>
            <a:endParaRPr lang="en-US" dirty="0" smtClean="0"/>
          </a:p>
          <a:p>
            <a:r>
              <a:rPr lang="en-US" dirty="0" smtClean="0"/>
              <a:t>INPUT SPEAKER NAME/HANDLE HERE</a:t>
            </a:r>
          </a:p>
        </p:txBody>
      </p:sp>
    </p:spTree>
    <p:extLst>
      <p:ext uri="{BB962C8B-B14F-4D97-AF65-F5344CB8AC3E}">
        <p14:creationId xmlns:p14="http://schemas.microsoft.com/office/powerpoint/2010/main" val="684536765"/>
      </p:ext>
    </p:extLst>
  </p:cSld>
  <p:clrMapOvr>
    <a:masterClrMapping/>
  </p:clrMapOvr>
  <p:transition>
    <p:fad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Build a Helper: The 3 Approaches</a:t>
            </a:r>
            <a:endParaRPr lang="en-US" dirty="0"/>
          </a:p>
        </p:txBody>
      </p:sp>
      <p:sp>
        <p:nvSpPr>
          <p:cNvPr id="4" name="Freeform 3"/>
          <p:cNvSpPr/>
          <p:nvPr/>
        </p:nvSpPr>
        <p:spPr>
          <a:xfrm>
            <a:off x="517525" y="2651408"/>
            <a:ext cx="3428999" cy="1037923"/>
          </a:xfrm>
          <a:custGeom>
            <a:avLst/>
            <a:gdLst>
              <a:gd name="connsiteX0" fmla="*/ 0 w 9344766"/>
              <a:gd name="connsiteY0" fmla="*/ 0 h 1037923"/>
              <a:gd name="connsiteX1" fmla="*/ 9344766 w 9344766"/>
              <a:gd name="connsiteY1" fmla="*/ 0 h 1037923"/>
              <a:gd name="connsiteX2" fmla="*/ 9344766 w 9344766"/>
              <a:gd name="connsiteY2" fmla="*/ 1037923 h 1037923"/>
              <a:gd name="connsiteX3" fmla="*/ 0 w 9344766"/>
              <a:gd name="connsiteY3" fmla="*/ 1037923 h 1037923"/>
              <a:gd name="connsiteX4" fmla="*/ 0 w 9344766"/>
              <a:gd name="connsiteY4" fmla="*/ 0 h 10379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44766" h="1037923">
                <a:moveTo>
                  <a:pt x="0" y="0"/>
                </a:moveTo>
                <a:lnTo>
                  <a:pt x="9344766" y="0"/>
                </a:lnTo>
                <a:lnTo>
                  <a:pt x="9344766" y="1037923"/>
                </a:lnTo>
                <a:lnTo>
                  <a:pt x="0" y="1037923"/>
                </a:lnTo>
                <a:lnTo>
                  <a:pt x="0" y="0"/>
                </a:lnTo>
                <a:close/>
              </a:path>
            </a:pathLst>
          </a:custGeom>
          <a:ln>
            <a:noFill/>
          </a:ln>
        </p:spPr>
        <p:style>
          <a:lnRef idx="2">
            <a:schemeClr val="accent3">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91440" tIns="91440" rIns="91440" bIns="91440" numCol="1" spcCol="1270" anchor="t" anchorCtr="0">
            <a:noAutofit/>
          </a:bodyPr>
          <a:lstStyle/>
          <a:p>
            <a:pPr defTabSz="666750">
              <a:lnSpc>
                <a:spcPct val="90000"/>
              </a:lnSpc>
              <a:spcBef>
                <a:spcPct val="0"/>
              </a:spcBef>
              <a:spcAft>
                <a:spcPct val="15000"/>
              </a:spcAft>
            </a:pPr>
            <a:r>
              <a:rPr lang="en-US" sz="2800" kern="1200" dirty="0" smtClean="0">
                <a:solidFill>
                  <a:schemeClr val="tx2">
                    <a:alpha val="99000"/>
                  </a:schemeClr>
                </a:solidFill>
                <a:latin typeface="Segoe UI Light" pitchFamily="34" charset="0"/>
              </a:rPr>
              <a:t>@helper syntax </a:t>
            </a:r>
            <a:br>
              <a:rPr lang="en-US" sz="2800" kern="1200" dirty="0" smtClean="0">
                <a:solidFill>
                  <a:schemeClr val="tx2">
                    <a:alpha val="99000"/>
                  </a:schemeClr>
                </a:solidFill>
                <a:latin typeface="Segoe UI Light" pitchFamily="34" charset="0"/>
              </a:rPr>
            </a:br>
            <a:r>
              <a:rPr lang="en-US" sz="2800" kern="1200" dirty="0" smtClean="0">
                <a:solidFill>
                  <a:schemeClr val="tx2">
                    <a:alpha val="99000"/>
                  </a:schemeClr>
                </a:solidFill>
                <a:latin typeface="Segoe UI Light" pitchFamily="34" charset="0"/>
              </a:rPr>
              <a:t>using CSHTML </a:t>
            </a:r>
            <a:endParaRPr lang="en-US" sz="2800" kern="1200" dirty="0">
              <a:solidFill>
                <a:schemeClr val="tx2">
                  <a:alpha val="99000"/>
                </a:schemeClr>
              </a:solidFill>
              <a:latin typeface="Segoe UI Light" pitchFamily="34" charset="0"/>
            </a:endParaRPr>
          </a:p>
          <a:p>
            <a:pPr defTabSz="666750">
              <a:lnSpc>
                <a:spcPct val="90000"/>
              </a:lnSpc>
              <a:spcBef>
                <a:spcPct val="0"/>
              </a:spcBef>
              <a:spcAft>
                <a:spcPct val="15000"/>
              </a:spcAft>
            </a:pPr>
            <a:r>
              <a:rPr lang="en-US" sz="2800" kern="1200" dirty="0" smtClean="0">
                <a:solidFill>
                  <a:schemeClr val="tx2">
                    <a:alpha val="99000"/>
                  </a:schemeClr>
                </a:solidFill>
                <a:latin typeface="Segoe UI Light" pitchFamily="34" charset="0"/>
              </a:rPr>
              <a:t/>
            </a:r>
            <a:br>
              <a:rPr lang="en-US" sz="2800" kern="1200" dirty="0" smtClean="0">
                <a:solidFill>
                  <a:schemeClr val="tx2">
                    <a:alpha val="99000"/>
                  </a:schemeClr>
                </a:solidFill>
                <a:latin typeface="Segoe UI Light" pitchFamily="34" charset="0"/>
              </a:rPr>
            </a:br>
            <a:r>
              <a:rPr lang="en-US" sz="2800" kern="1200" dirty="0" smtClean="0">
                <a:solidFill>
                  <a:schemeClr val="tx2">
                    <a:alpha val="99000"/>
                  </a:schemeClr>
                </a:solidFill>
                <a:latin typeface="Segoe UI Light" pitchFamily="34" charset="0"/>
              </a:rPr>
              <a:t>For simple helpers</a:t>
            </a:r>
            <a:endParaRPr lang="en-US" sz="2800" kern="1200" dirty="0">
              <a:solidFill>
                <a:schemeClr val="tx2">
                  <a:alpha val="99000"/>
                </a:schemeClr>
              </a:solidFill>
              <a:latin typeface="Segoe UI Light" pitchFamily="34" charset="0"/>
            </a:endParaRPr>
          </a:p>
        </p:txBody>
      </p:sp>
      <p:sp>
        <p:nvSpPr>
          <p:cNvPr id="6" name="Rectangle 5"/>
          <p:cNvSpPr/>
          <p:nvPr/>
        </p:nvSpPr>
        <p:spPr>
          <a:xfrm>
            <a:off x="517524" y="1468451"/>
            <a:ext cx="3429000" cy="985037"/>
          </a:xfrm>
          <a:prstGeom prst="rect">
            <a:avLst/>
          </a:prstGeom>
          <a:solidFill>
            <a:schemeClr val="accent1"/>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3200" kern="1200" dirty="0" smtClean="0">
                <a:solidFill>
                  <a:schemeClr val="lt1">
                    <a:alpha val="99000"/>
                  </a:schemeClr>
                </a:solidFill>
              </a:rPr>
              <a:t>Use Inline Code</a:t>
            </a:r>
            <a:endParaRPr lang="en-US" sz="3200" kern="1200" dirty="0">
              <a:solidFill>
                <a:schemeClr val="lt1">
                  <a:alpha val="99000"/>
                </a:schemeClr>
              </a:solidFill>
            </a:endParaRPr>
          </a:p>
        </p:txBody>
      </p:sp>
      <p:sp>
        <p:nvSpPr>
          <p:cNvPr id="7" name="Freeform 6"/>
          <p:cNvSpPr/>
          <p:nvPr/>
        </p:nvSpPr>
        <p:spPr>
          <a:xfrm>
            <a:off x="4377767" y="2651408"/>
            <a:ext cx="3429000" cy="970385"/>
          </a:xfrm>
          <a:custGeom>
            <a:avLst/>
            <a:gdLst>
              <a:gd name="connsiteX0" fmla="*/ 0 w 9344766"/>
              <a:gd name="connsiteY0" fmla="*/ 0 h 970385"/>
              <a:gd name="connsiteX1" fmla="*/ 9344766 w 9344766"/>
              <a:gd name="connsiteY1" fmla="*/ 0 h 970385"/>
              <a:gd name="connsiteX2" fmla="*/ 9344766 w 9344766"/>
              <a:gd name="connsiteY2" fmla="*/ 970385 h 970385"/>
              <a:gd name="connsiteX3" fmla="*/ 0 w 9344766"/>
              <a:gd name="connsiteY3" fmla="*/ 970385 h 970385"/>
              <a:gd name="connsiteX4" fmla="*/ 0 w 9344766"/>
              <a:gd name="connsiteY4" fmla="*/ 0 h 9703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44766" h="970385">
                <a:moveTo>
                  <a:pt x="0" y="0"/>
                </a:moveTo>
                <a:lnTo>
                  <a:pt x="9344766" y="0"/>
                </a:lnTo>
                <a:lnTo>
                  <a:pt x="9344766" y="970385"/>
                </a:lnTo>
                <a:lnTo>
                  <a:pt x="0" y="970385"/>
                </a:lnTo>
                <a:lnTo>
                  <a:pt x="0" y="0"/>
                </a:lnTo>
                <a:close/>
              </a:path>
            </a:pathLst>
          </a:custGeom>
          <a:ln>
            <a:noFill/>
          </a:ln>
        </p:spPr>
        <p:style>
          <a:lnRef idx="2">
            <a:schemeClr val="accent3">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91440" tIns="91440" rIns="91440" bIns="91440" numCol="1" spcCol="1270" anchor="t" anchorCtr="0">
            <a:noAutofit/>
          </a:bodyPr>
          <a:lstStyle/>
          <a:p>
            <a:pPr marL="0" lvl="1" defTabSz="666750">
              <a:lnSpc>
                <a:spcPct val="90000"/>
              </a:lnSpc>
              <a:spcBef>
                <a:spcPct val="0"/>
              </a:spcBef>
              <a:spcAft>
                <a:spcPct val="15000"/>
              </a:spcAft>
            </a:pPr>
            <a:r>
              <a:rPr lang="en-US" sz="2800" dirty="0">
                <a:solidFill>
                  <a:schemeClr val="tx2">
                    <a:alpha val="99000"/>
                  </a:schemeClr>
                </a:solidFill>
                <a:latin typeface="Segoe UI Light" pitchFamily="34" charset="0"/>
              </a:rPr>
              <a:t>Static class with </a:t>
            </a:r>
            <a:r>
              <a:rPr lang="en-US" sz="2800" dirty="0" smtClean="0">
                <a:solidFill>
                  <a:schemeClr val="tx2">
                    <a:alpha val="99000"/>
                  </a:schemeClr>
                </a:solidFill>
                <a:latin typeface="Segoe UI Light" pitchFamily="34" charset="0"/>
              </a:rPr>
              <a:t/>
            </a:r>
            <a:br>
              <a:rPr lang="en-US" sz="2800" dirty="0" smtClean="0">
                <a:solidFill>
                  <a:schemeClr val="tx2">
                    <a:alpha val="99000"/>
                  </a:schemeClr>
                </a:solidFill>
                <a:latin typeface="Segoe UI Light" pitchFamily="34" charset="0"/>
              </a:rPr>
            </a:br>
            <a:r>
              <a:rPr lang="en-US" sz="2800" dirty="0" smtClean="0">
                <a:solidFill>
                  <a:schemeClr val="tx2">
                    <a:alpha val="99000"/>
                  </a:schemeClr>
                </a:solidFill>
                <a:latin typeface="Segoe UI Light" pitchFamily="34" charset="0"/>
              </a:rPr>
              <a:t>Static </a:t>
            </a:r>
            <a:r>
              <a:rPr lang="en-US" sz="2800" dirty="0">
                <a:solidFill>
                  <a:schemeClr val="tx2">
                    <a:alpha val="99000"/>
                  </a:schemeClr>
                </a:solidFill>
                <a:latin typeface="Segoe UI Light" pitchFamily="34" charset="0"/>
              </a:rPr>
              <a:t>methods</a:t>
            </a:r>
          </a:p>
          <a:p>
            <a:pPr marL="0" lvl="1" defTabSz="666750">
              <a:lnSpc>
                <a:spcPct val="90000"/>
              </a:lnSpc>
              <a:spcBef>
                <a:spcPct val="0"/>
              </a:spcBef>
              <a:spcAft>
                <a:spcPct val="15000"/>
              </a:spcAft>
            </a:pPr>
            <a:r>
              <a:rPr lang="en-US" sz="2800" dirty="0" smtClean="0">
                <a:solidFill>
                  <a:schemeClr val="tx2">
                    <a:alpha val="99000"/>
                  </a:schemeClr>
                </a:solidFill>
                <a:latin typeface="Segoe UI Light" pitchFamily="34" charset="0"/>
              </a:rPr>
              <a:t/>
            </a:r>
            <a:br>
              <a:rPr lang="en-US" sz="2800" dirty="0" smtClean="0">
                <a:solidFill>
                  <a:schemeClr val="tx2">
                    <a:alpha val="99000"/>
                  </a:schemeClr>
                </a:solidFill>
                <a:latin typeface="Segoe UI Light" pitchFamily="34" charset="0"/>
              </a:rPr>
            </a:br>
            <a:r>
              <a:rPr lang="en-US" sz="2800" dirty="0" smtClean="0">
                <a:solidFill>
                  <a:schemeClr val="tx2">
                    <a:alpha val="99000"/>
                  </a:schemeClr>
                </a:solidFill>
                <a:latin typeface="Segoe UI Light" pitchFamily="34" charset="0"/>
              </a:rPr>
              <a:t>For </a:t>
            </a:r>
            <a:r>
              <a:rPr lang="en-US" sz="2800" dirty="0">
                <a:solidFill>
                  <a:schemeClr val="tx2">
                    <a:alpha val="99000"/>
                  </a:schemeClr>
                </a:solidFill>
                <a:latin typeface="Segoe UI Light" pitchFamily="34" charset="0"/>
              </a:rPr>
              <a:t>helpers that use .NET Framework</a:t>
            </a:r>
          </a:p>
        </p:txBody>
      </p:sp>
      <p:sp>
        <p:nvSpPr>
          <p:cNvPr id="8" name="Rectangle 7"/>
          <p:cNvSpPr/>
          <p:nvPr/>
        </p:nvSpPr>
        <p:spPr>
          <a:xfrm>
            <a:off x="4377767" y="1468451"/>
            <a:ext cx="3429000" cy="985037"/>
          </a:xfrm>
          <a:prstGeom prst="rect">
            <a:avLst/>
          </a:prstGeom>
          <a:solidFill>
            <a:schemeClr val="accent2"/>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3200" kern="1200" dirty="0" smtClean="0">
                <a:solidFill>
                  <a:schemeClr val="lt1">
                    <a:alpha val="99000"/>
                  </a:schemeClr>
                </a:solidFill>
              </a:rPr>
              <a:t>Use a Class (Intermediate)</a:t>
            </a:r>
            <a:endParaRPr lang="en-US" sz="3200" kern="1200" dirty="0">
              <a:solidFill>
                <a:schemeClr val="lt1">
                  <a:alpha val="99000"/>
                </a:schemeClr>
              </a:solidFill>
            </a:endParaRPr>
          </a:p>
        </p:txBody>
      </p:sp>
      <p:sp>
        <p:nvSpPr>
          <p:cNvPr id="9" name="Freeform 8"/>
          <p:cNvSpPr/>
          <p:nvPr/>
        </p:nvSpPr>
        <p:spPr>
          <a:xfrm>
            <a:off x="8238009" y="2651408"/>
            <a:ext cx="3438053" cy="1010475"/>
          </a:xfrm>
          <a:custGeom>
            <a:avLst/>
            <a:gdLst>
              <a:gd name="connsiteX0" fmla="*/ 0 w 9344766"/>
              <a:gd name="connsiteY0" fmla="*/ 0 h 1010475"/>
              <a:gd name="connsiteX1" fmla="*/ 9344766 w 9344766"/>
              <a:gd name="connsiteY1" fmla="*/ 0 h 1010475"/>
              <a:gd name="connsiteX2" fmla="*/ 9344766 w 9344766"/>
              <a:gd name="connsiteY2" fmla="*/ 1010475 h 1010475"/>
              <a:gd name="connsiteX3" fmla="*/ 0 w 9344766"/>
              <a:gd name="connsiteY3" fmla="*/ 1010475 h 1010475"/>
              <a:gd name="connsiteX4" fmla="*/ 0 w 9344766"/>
              <a:gd name="connsiteY4" fmla="*/ 0 h 1010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44766" h="1010475">
                <a:moveTo>
                  <a:pt x="0" y="0"/>
                </a:moveTo>
                <a:lnTo>
                  <a:pt x="9344766" y="0"/>
                </a:lnTo>
                <a:lnTo>
                  <a:pt x="9344766" y="1010475"/>
                </a:lnTo>
                <a:lnTo>
                  <a:pt x="0" y="1010475"/>
                </a:lnTo>
                <a:lnTo>
                  <a:pt x="0" y="0"/>
                </a:lnTo>
                <a:close/>
              </a:path>
            </a:pathLst>
          </a:custGeom>
          <a:ln>
            <a:noFill/>
          </a:ln>
        </p:spPr>
        <p:style>
          <a:lnRef idx="2">
            <a:schemeClr val="accent3">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91440" tIns="91440" rIns="91440" bIns="91440" numCol="1" spcCol="1270" anchor="t" anchorCtr="0">
            <a:noAutofit/>
          </a:bodyPr>
          <a:lstStyle/>
          <a:p>
            <a:pPr marL="0" lvl="1" defTabSz="666750">
              <a:lnSpc>
                <a:spcPct val="90000"/>
              </a:lnSpc>
              <a:spcBef>
                <a:spcPct val="0"/>
              </a:spcBef>
              <a:spcAft>
                <a:spcPct val="15000"/>
              </a:spcAft>
            </a:pPr>
            <a:r>
              <a:rPr lang="en-US" sz="2800" dirty="0">
                <a:solidFill>
                  <a:schemeClr val="tx2">
                    <a:alpha val="99000"/>
                  </a:schemeClr>
                </a:solidFill>
                <a:latin typeface="Segoe UI Light" pitchFamily="34" charset="0"/>
              </a:rPr>
              <a:t>Requires Visual Studio 2010 for development</a:t>
            </a:r>
          </a:p>
          <a:p>
            <a:pPr marL="0" lvl="1" defTabSz="666750">
              <a:lnSpc>
                <a:spcPct val="90000"/>
              </a:lnSpc>
              <a:spcBef>
                <a:spcPct val="0"/>
              </a:spcBef>
              <a:spcAft>
                <a:spcPct val="15000"/>
              </a:spcAft>
            </a:pPr>
            <a:r>
              <a:rPr lang="en-US" sz="2800" dirty="0" smtClean="0">
                <a:solidFill>
                  <a:schemeClr val="tx2">
                    <a:alpha val="99000"/>
                  </a:schemeClr>
                </a:solidFill>
                <a:latin typeface="Segoe UI Light" pitchFamily="34" charset="0"/>
              </a:rPr>
              <a:t/>
            </a:r>
            <a:br>
              <a:rPr lang="en-US" sz="2800" dirty="0" smtClean="0">
                <a:solidFill>
                  <a:schemeClr val="tx2">
                    <a:alpha val="99000"/>
                  </a:schemeClr>
                </a:solidFill>
                <a:latin typeface="Segoe UI Light" pitchFamily="34" charset="0"/>
              </a:rPr>
            </a:br>
            <a:r>
              <a:rPr lang="en-US" sz="2800" dirty="0" smtClean="0">
                <a:solidFill>
                  <a:schemeClr val="tx2">
                    <a:alpha val="99000"/>
                  </a:schemeClr>
                </a:solidFill>
                <a:latin typeface="Segoe UI Light" pitchFamily="34" charset="0"/>
              </a:rPr>
              <a:t>For </a:t>
            </a:r>
            <a:r>
              <a:rPr lang="en-US" sz="2800" dirty="0">
                <a:solidFill>
                  <a:schemeClr val="tx2">
                    <a:alpha val="99000"/>
                  </a:schemeClr>
                </a:solidFill>
                <a:latin typeface="Segoe UI Light" pitchFamily="34" charset="0"/>
              </a:rPr>
              <a:t>complex helpers that require testing</a:t>
            </a:r>
          </a:p>
        </p:txBody>
      </p:sp>
      <p:sp>
        <p:nvSpPr>
          <p:cNvPr id="10" name="Rectangle 9"/>
          <p:cNvSpPr/>
          <p:nvPr/>
        </p:nvSpPr>
        <p:spPr>
          <a:xfrm>
            <a:off x="8238010" y="1468451"/>
            <a:ext cx="3429000" cy="985037"/>
          </a:xfrm>
          <a:prstGeom prst="rect">
            <a:avLst/>
          </a:prstGeom>
          <a:solidFill>
            <a:schemeClr val="accent4"/>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3200" kern="1200" dirty="0" smtClean="0">
                <a:solidFill>
                  <a:schemeClr val="lt1">
                    <a:alpha val="99000"/>
                  </a:schemeClr>
                </a:solidFill>
              </a:rPr>
              <a:t>Use an assembly </a:t>
            </a:r>
            <a:br>
              <a:rPr lang="en-US" sz="3200" kern="1200" dirty="0" smtClean="0">
                <a:solidFill>
                  <a:schemeClr val="lt1">
                    <a:alpha val="99000"/>
                  </a:schemeClr>
                </a:solidFill>
              </a:rPr>
            </a:br>
            <a:r>
              <a:rPr lang="en-US" sz="3200" kern="1200" dirty="0" smtClean="0">
                <a:solidFill>
                  <a:schemeClr val="lt1">
                    <a:alpha val="99000"/>
                  </a:schemeClr>
                </a:solidFill>
              </a:rPr>
              <a:t>(DLL) (Advanced)</a:t>
            </a:r>
            <a:endParaRPr lang="en-US" sz="3200" kern="1200" dirty="0">
              <a:solidFill>
                <a:schemeClr val="lt1">
                  <a:alpha val="99000"/>
                </a:schemeClr>
              </a:solidFill>
            </a:endParaRPr>
          </a:p>
        </p:txBody>
      </p:sp>
    </p:spTree>
    <p:extLst>
      <p:ext uri="{BB962C8B-B14F-4D97-AF65-F5344CB8AC3E}">
        <p14:creationId xmlns:p14="http://schemas.microsoft.com/office/powerpoint/2010/main" val="484508767"/>
      </p:ext>
    </p:extLst>
  </p:cSld>
  <p:clrMapOvr>
    <a:masterClrMapping/>
  </p:clrMapOvr>
  <p:transition>
    <p:fad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smtClean="0"/>
              <a:t>Building Helpers – Inline Syntax</a:t>
            </a:r>
            <a:endParaRPr lang="en-US" dirty="0"/>
          </a:p>
        </p:txBody>
      </p:sp>
      <p:sp>
        <p:nvSpPr>
          <p:cNvPr id="2" name="Content Placeholder 1"/>
          <p:cNvSpPr>
            <a:spLocks noGrp="1"/>
          </p:cNvSpPr>
          <p:nvPr>
            <p:ph type="body" sz="quarter" idx="10"/>
          </p:nvPr>
        </p:nvSpPr>
        <p:spPr/>
        <p:txBody>
          <a:bodyPr/>
          <a:lstStyle/>
          <a:p>
            <a:r>
              <a:rPr lang="en-US" dirty="0" smtClean="0"/>
              <a:t>Use CSHTML</a:t>
            </a:r>
          </a:p>
          <a:p>
            <a:r>
              <a:rPr lang="en-US" dirty="0" smtClean="0"/>
              <a:t>Save in </a:t>
            </a:r>
            <a:r>
              <a:rPr lang="en-US" dirty="0" err="1" smtClean="0"/>
              <a:t>App_Code</a:t>
            </a:r>
            <a:r>
              <a:rPr lang="en-US" dirty="0" smtClean="0"/>
              <a:t> folder</a:t>
            </a:r>
          </a:p>
          <a:p>
            <a:r>
              <a:rPr lang="en-US" dirty="0" smtClean="0"/>
              <a:t>The name of the file is important – it’s used as the class name:</a:t>
            </a:r>
            <a:br>
              <a:rPr lang="en-US" dirty="0" smtClean="0"/>
            </a:br>
            <a:endParaRPr lang="en-US" dirty="0"/>
          </a:p>
        </p:txBody>
      </p:sp>
      <p:pic>
        <p:nvPicPr>
          <p:cNvPr id="4" name="Picture 3"/>
          <p:cNvPicPr/>
          <p:nvPr/>
        </p:nvPicPr>
        <p:blipFill rotWithShape="1">
          <a:blip r:embed="rId3"/>
          <a:srcRect t="35754" r="9309" b="50445"/>
          <a:stretch/>
        </p:blipFill>
        <p:spPr>
          <a:xfrm>
            <a:off x="1107479" y="4191001"/>
            <a:ext cx="4632730" cy="1092124"/>
          </a:xfrm>
          <a:prstGeom prst="rect">
            <a:avLst/>
          </a:prstGeom>
        </p:spPr>
      </p:pic>
      <p:sp>
        <p:nvSpPr>
          <p:cNvPr id="5" name="TextBox 4"/>
          <p:cNvSpPr txBox="1"/>
          <p:nvPr/>
        </p:nvSpPr>
        <p:spPr>
          <a:xfrm>
            <a:off x="3148781" y="5181600"/>
            <a:ext cx="8071256" cy="738664"/>
          </a:xfrm>
          <a:prstGeom prst="rect">
            <a:avLst/>
          </a:prstGeom>
          <a:solidFill>
            <a:schemeClr val="accent6"/>
          </a:solidFill>
          <a:ln>
            <a:noFill/>
          </a:ln>
          <a:effectLst/>
        </p:spPr>
        <p:style>
          <a:lnRef idx="3">
            <a:schemeClr val="lt1"/>
          </a:lnRef>
          <a:fillRef idx="1">
            <a:schemeClr val="accent3"/>
          </a:fillRef>
          <a:effectRef idx="1">
            <a:schemeClr val="accent3"/>
          </a:effectRef>
          <a:fontRef idx="minor">
            <a:schemeClr val="lt1"/>
          </a:fontRef>
        </p:style>
        <p:txBody>
          <a:bodyPr wrap="square" rtlCol="0">
            <a:spAutoFit/>
          </a:bodyPr>
          <a:lstStyle/>
          <a:p>
            <a:endParaRPr lang="en-US" sz="1400" dirty="0" smtClean="0">
              <a:solidFill>
                <a:schemeClr val="lt1">
                  <a:alpha val="99000"/>
                </a:schemeClr>
              </a:solidFill>
              <a:latin typeface="Consolas" pitchFamily="49" charset="0"/>
              <a:cs typeface="Consolas" pitchFamily="49" charset="0"/>
            </a:endParaRPr>
          </a:p>
          <a:p>
            <a:r>
              <a:rPr lang="en-US" sz="1400" dirty="0" smtClean="0">
                <a:solidFill>
                  <a:schemeClr val="lt1">
                    <a:alpha val="99000"/>
                  </a:schemeClr>
                </a:solidFill>
                <a:latin typeface="Consolas" pitchFamily="49" charset="0"/>
                <a:cs typeface="Consolas" pitchFamily="49" charset="0"/>
              </a:rPr>
              <a:t>     @</a:t>
            </a:r>
            <a:r>
              <a:rPr lang="en-US" sz="1400" dirty="0" err="1" smtClean="0">
                <a:solidFill>
                  <a:schemeClr val="lt1">
                    <a:alpha val="99000"/>
                  </a:schemeClr>
                </a:solidFill>
                <a:latin typeface="Consolas" pitchFamily="49" charset="0"/>
                <a:cs typeface="Consolas" pitchFamily="49" charset="0"/>
              </a:rPr>
              <a:t>FacebookSocialPlugins.ShowLoginButton</a:t>
            </a:r>
            <a:r>
              <a:rPr lang="en-US" sz="1400" dirty="0" smtClean="0">
                <a:solidFill>
                  <a:schemeClr val="lt1">
                    <a:alpha val="99000"/>
                  </a:schemeClr>
                </a:solidFill>
                <a:latin typeface="Consolas" pitchFamily="49" charset="0"/>
                <a:cs typeface="Consolas" pitchFamily="49" charset="0"/>
              </a:rPr>
              <a:t>(...);</a:t>
            </a:r>
          </a:p>
          <a:p>
            <a:endParaRPr lang="en-US" sz="1400" dirty="0" smtClean="0">
              <a:solidFill>
                <a:schemeClr val="lt1">
                  <a:alpha val="99000"/>
                </a:schemeClr>
              </a:solidFill>
              <a:latin typeface="Consolas" pitchFamily="49" charset="0"/>
              <a:cs typeface="Consolas" pitchFamily="49" charset="0"/>
            </a:endParaRPr>
          </a:p>
        </p:txBody>
      </p:sp>
    </p:spTree>
    <p:extLst>
      <p:ext uri="{BB962C8B-B14F-4D97-AF65-F5344CB8AC3E}">
        <p14:creationId xmlns:p14="http://schemas.microsoft.com/office/powerpoint/2010/main" val="31228431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mtClean="0"/>
              <a:t>Building Helpers – Inline Syntax</a:t>
            </a:r>
            <a:endParaRPr lang="en-US" dirty="0"/>
          </a:p>
        </p:txBody>
      </p:sp>
      <p:sp>
        <p:nvSpPr>
          <p:cNvPr id="2" name="Content Placeholder 1"/>
          <p:cNvSpPr>
            <a:spLocks noGrp="1"/>
          </p:cNvSpPr>
          <p:nvPr>
            <p:ph type="body" sz="quarter" idx="10"/>
          </p:nvPr>
        </p:nvSpPr>
        <p:spPr>
          <a:xfrm>
            <a:off x="519112" y="1447799"/>
            <a:ext cx="4713791" cy="4007251"/>
          </a:xfrm>
        </p:spPr>
        <p:txBody>
          <a:bodyPr numCol="1"/>
          <a:lstStyle/>
          <a:p>
            <a:r>
              <a:rPr lang="en-US" dirty="0" smtClean="0">
                <a:solidFill>
                  <a:schemeClr val="accent2">
                    <a:alpha val="99000"/>
                  </a:schemeClr>
                </a:solidFill>
              </a:rPr>
              <a:t>@helper</a:t>
            </a:r>
          </a:p>
          <a:p>
            <a:pPr lvl="1"/>
            <a:r>
              <a:rPr lang="en-US" sz="2800" dirty="0" smtClean="0">
                <a:latin typeface="Segoe UI Light" pitchFamily="34" charset="0"/>
              </a:rPr>
              <a:t>Easy to create HTML shortcuts</a:t>
            </a:r>
          </a:p>
          <a:p>
            <a:pPr lvl="1"/>
            <a:r>
              <a:rPr lang="en-US" sz="2800" dirty="0" smtClean="0">
                <a:latin typeface="Segoe UI Light" pitchFamily="34" charset="0"/>
              </a:rPr>
              <a:t>Wrap commonly used HTML</a:t>
            </a:r>
            <a:endParaRPr lang="en-US" dirty="0" smtClean="0"/>
          </a:p>
          <a:p>
            <a:endParaRPr lang="en-US" dirty="0" smtClean="0"/>
          </a:p>
          <a:p>
            <a:endParaRPr lang="en-US" dirty="0" smtClean="0"/>
          </a:p>
          <a:p>
            <a:endParaRPr lang="en-US" dirty="0" smtClean="0"/>
          </a:p>
          <a:p>
            <a:endParaRPr lang="en-US" dirty="0" smtClean="0"/>
          </a:p>
        </p:txBody>
      </p:sp>
      <p:sp>
        <p:nvSpPr>
          <p:cNvPr id="7" name="TextBox 6"/>
          <p:cNvSpPr txBox="1"/>
          <p:nvPr/>
        </p:nvSpPr>
        <p:spPr>
          <a:xfrm>
            <a:off x="517525" y="3427491"/>
            <a:ext cx="6888210" cy="1938992"/>
          </a:xfrm>
          <a:prstGeom prst="rect">
            <a:avLst/>
          </a:prstGeom>
          <a:solidFill>
            <a:schemeClr val="accent6"/>
          </a:solidFill>
          <a:ln>
            <a:noFill/>
          </a:ln>
          <a:effectLst/>
        </p:spPr>
        <p:style>
          <a:lnRef idx="3">
            <a:schemeClr val="lt1"/>
          </a:lnRef>
          <a:fillRef idx="1">
            <a:schemeClr val="accent3"/>
          </a:fillRef>
          <a:effectRef idx="1">
            <a:schemeClr val="accent3"/>
          </a:effectRef>
          <a:fontRef idx="minor">
            <a:schemeClr val="lt1"/>
          </a:fontRef>
        </p:style>
        <p:txBody>
          <a:bodyPr wrap="square" rtlCol="0">
            <a:spAutoFit/>
          </a:bodyPr>
          <a:lstStyle/>
          <a:p>
            <a:endParaRPr lang="en-US" dirty="0" smtClean="0">
              <a:solidFill>
                <a:schemeClr val="lt1">
                  <a:alpha val="99000"/>
                </a:schemeClr>
              </a:solidFill>
              <a:latin typeface="Consolas" pitchFamily="49" charset="0"/>
              <a:cs typeface="Consolas" pitchFamily="49" charset="0"/>
            </a:endParaRPr>
          </a:p>
          <a:p>
            <a:r>
              <a:rPr lang="en-US" dirty="0" smtClean="0">
                <a:solidFill>
                  <a:schemeClr val="lt1">
                    <a:alpha val="99000"/>
                  </a:schemeClr>
                </a:solidFill>
                <a:latin typeface="Consolas" pitchFamily="49" charset="0"/>
                <a:cs typeface="Consolas" pitchFamily="49" charset="0"/>
              </a:rPr>
              <a:t> @helper </a:t>
            </a:r>
            <a:r>
              <a:rPr lang="en-US" dirty="0" err="1" smtClean="0">
                <a:solidFill>
                  <a:schemeClr val="lt1">
                    <a:alpha val="99000"/>
                  </a:schemeClr>
                </a:solidFill>
                <a:latin typeface="Consolas" pitchFamily="49" charset="0"/>
                <a:cs typeface="Consolas" pitchFamily="49" charset="0"/>
              </a:rPr>
              <a:t>HelloWorld</a:t>
            </a:r>
            <a:r>
              <a:rPr lang="en-US" dirty="0" smtClean="0">
                <a:solidFill>
                  <a:schemeClr val="lt1">
                    <a:alpha val="99000"/>
                  </a:schemeClr>
                </a:solidFill>
                <a:latin typeface="Consolas" pitchFamily="49" charset="0"/>
                <a:cs typeface="Consolas" pitchFamily="49" charset="0"/>
              </a:rPr>
              <a:t>(string name = "") {</a:t>
            </a:r>
          </a:p>
          <a:p>
            <a:r>
              <a:rPr lang="en-US" dirty="0" smtClean="0">
                <a:solidFill>
                  <a:schemeClr val="lt1">
                    <a:alpha val="99000"/>
                  </a:schemeClr>
                </a:solidFill>
                <a:latin typeface="Consolas" pitchFamily="49" charset="0"/>
                <a:cs typeface="Consolas" pitchFamily="49" charset="0"/>
              </a:rPr>
              <a:t>    &lt;div&gt;Hello @name&lt;/div&gt;</a:t>
            </a:r>
          </a:p>
          <a:p>
            <a:r>
              <a:rPr lang="en-US" dirty="0" smtClean="0">
                <a:solidFill>
                  <a:schemeClr val="lt1">
                    <a:alpha val="99000"/>
                  </a:schemeClr>
                </a:solidFill>
                <a:latin typeface="Consolas" pitchFamily="49" charset="0"/>
                <a:cs typeface="Consolas" pitchFamily="49" charset="0"/>
              </a:rPr>
              <a:t> }</a:t>
            </a:r>
          </a:p>
          <a:p>
            <a:endParaRPr lang="en-US" dirty="0" smtClean="0">
              <a:solidFill>
                <a:schemeClr val="lt1">
                  <a:alpha val="99000"/>
                </a:schemeClr>
              </a:solidFill>
              <a:latin typeface="Consolas" pitchFamily="49" charset="0"/>
              <a:cs typeface="Consolas" pitchFamily="49" charset="0"/>
            </a:endParaRPr>
          </a:p>
        </p:txBody>
      </p:sp>
      <p:sp>
        <p:nvSpPr>
          <p:cNvPr id="8" name="TextBox 7"/>
          <p:cNvSpPr txBox="1"/>
          <p:nvPr/>
        </p:nvSpPr>
        <p:spPr>
          <a:xfrm>
            <a:off x="6239061" y="4982309"/>
            <a:ext cx="5427949" cy="1631216"/>
          </a:xfrm>
          <a:prstGeom prst="rect">
            <a:avLst/>
          </a:prstGeom>
          <a:solidFill>
            <a:schemeClr val="accent6">
              <a:lumMod val="75000"/>
            </a:schemeClr>
          </a:solidFill>
          <a:ln>
            <a:noFill/>
          </a:ln>
          <a:effectLst/>
        </p:spPr>
        <p:style>
          <a:lnRef idx="3">
            <a:schemeClr val="lt1"/>
          </a:lnRef>
          <a:fillRef idx="1">
            <a:schemeClr val="accent3"/>
          </a:fillRef>
          <a:effectRef idx="1">
            <a:schemeClr val="accent3"/>
          </a:effectRef>
          <a:fontRef idx="minor">
            <a:schemeClr val="lt1"/>
          </a:fontRef>
        </p:style>
        <p:txBody>
          <a:bodyPr wrap="square" rtlCol="0">
            <a:spAutoFit/>
          </a:bodyPr>
          <a:lstStyle/>
          <a:p>
            <a:endParaRPr lang="en-US" dirty="0" smtClean="0">
              <a:solidFill>
                <a:schemeClr val="lt1">
                  <a:alpha val="99000"/>
                </a:schemeClr>
              </a:solidFill>
              <a:latin typeface="Consolas" pitchFamily="49" charset="0"/>
              <a:cs typeface="Consolas" pitchFamily="49" charset="0"/>
            </a:endParaRPr>
          </a:p>
          <a:p>
            <a:r>
              <a:rPr lang="en-US" dirty="0" smtClean="0">
                <a:solidFill>
                  <a:schemeClr val="lt1">
                    <a:alpha val="99000"/>
                  </a:schemeClr>
                </a:solidFill>
                <a:latin typeface="Consolas" pitchFamily="49" charset="0"/>
                <a:cs typeface="Consolas" pitchFamily="49" charset="0"/>
              </a:rPr>
              <a:t> </a:t>
            </a:r>
            <a:r>
              <a:rPr lang="en-US" sz="1400" dirty="0" smtClean="0">
                <a:solidFill>
                  <a:schemeClr val="lt1">
                    <a:alpha val="99000"/>
                  </a:schemeClr>
                </a:solidFill>
                <a:latin typeface="Consolas" pitchFamily="49" charset="0"/>
                <a:cs typeface="Consolas" pitchFamily="49" charset="0"/>
              </a:rPr>
              <a:t>@helper </a:t>
            </a:r>
            <a:r>
              <a:rPr lang="en-US" sz="1400" dirty="0" err="1" smtClean="0">
                <a:solidFill>
                  <a:schemeClr val="lt1">
                    <a:alpha val="99000"/>
                  </a:schemeClr>
                </a:solidFill>
                <a:latin typeface="Consolas" pitchFamily="49" charset="0"/>
                <a:cs typeface="Consolas" pitchFamily="49" charset="0"/>
              </a:rPr>
              <a:t>ShowLoginButton</a:t>
            </a:r>
            <a:r>
              <a:rPr lang="en-US" sz="1400" dirty="0" smtClean="0">
                <a:solidFill>
                  <a:schemeClr val="lt1">
                    <a:alpha val="99000"/>
                  </a:schemeClr>
                </a:solidFill>
                <a:latin typeface="Consolas" pitchFamily="49" charset="0"/>
                <a:cs typeface="Consolas" pitchFamily="49" charset="0"/>
              </a:rPr>
              <a:t>(string </a:t>
            </a:r>
            <a:r>
              <a:rPr lang="en-US" sz="1400" dirty="0" err="1" smtClean="0">
                <a:solidFill>
                  <a:schemeClr val="lt1">
                    <a:alpha val="99000"/>
                  </a:schemeClr>
                </a:solidFill>
                <a:latin typeface="Consolas" pitchFamily="49" charset="0"/>
                <a:cs typeface="Consolas" pitchFamily="49" charset="0"/>
              </a:rPr>
              <a:t>buttonText</a:t>
            </a:r>
            <a:r>
              <a:rPr lang="en-US" sz="1400" dirty="0" smtClean="0">
                <a:solidFill>
                  <a:schemeClr val="lt1">
                    <a:alpha val="99000"/>
                  </a:schemeClr>
                </a:solidFill>
                <a:latin typeface="Consolas" pitchFamily="49" charset="0"/>
                <a:cs typeface="Consolas" pitchFamily="49" charset="0"/>
              </a:rPr>
              <a:t> = "") {</a:t>
            </a:r>
          </a:p>
          <a:p>
            <a:r>
              <a:rPr lang="en-US" sz="1400" dirty="0" smtClean="0">
                <a:solidFill>
                  <a:schemeClr val="lt1">
                    <a:alpha val="99000"/>
                  </a:schemeClr>
                </a:solidFill>
                <a:latin typeface="Consolas" pitchFamily="49" charset="0"/>
                <a:cs typeface="Consolas" pitchFamily="49" charset="0"/>
              </a:rPr>
              <a:t>   &lt;</a:t>
            </a:r>
            <a:r>
              <a:rPr lang="en-US" sz="1400" dirty="0" err="1" smtClean="0">
                <a:solidFill>
                  <a:schemeClr val="lt1">
                    <a:alpha val="99000"/>
                  </a:schemeClr>
                </a:solidFill>
                <a:latin typeface="Consolas" pitchFamily="49" charset="0"/>
                <a:cs typeface="Consolas" pitchFamily="49" charset="0"/>
              </a:rPr>
              <a:t>fb:login-button</a:t>
            </a:r>
            <a:r>
              <a:rPr lang="en-US" sz="1400" dirty="0" smtClean="0">
                <a:solidFill>
                  <a:schemeClr val="lt1">
                    <a:alpha val="99000"/>
                  </a:schemeClr>
                </a:solidFill>
                <a:latin typeface="Consolas" pitchFamily="49" charset="0"/>
                <a:cs typeface="Consolas" pitchFamily="49" charset="0"/>
              </a:rPr>
              <a:t>&gt;@</a:t>
            </a:r>
            <a:r>
              <a:rPr lang="en-US" sz="1400" dirty="0" err="1" smtClean="0">
                <a:solidFill>
                  <a:schemeClr val="lt1">
                    <a:alpha val="99000"/>
                  </a:schemeClr>
                </a:solidFill>
                <a:latin typeface="Consolas" pitchFamily="49" charset="0"/>
                <a:cs typeface="Consolas" pitchFamily="49" charset="0"/>
              </a:rPr>
              <a:t>buttonText</a:t>
            </a:r>
            <a:r>
              <a:rPr lang="en-US" sz="1400" dirty="0" smtClean="0">
                <a:solidFill>
                  <a:schemeClr val="lt1">
                    <a:alpha val="99000"/>
                  </a:schemeClr>
                </a:solidFill>
                <a:latin typeface="Consolas" pitchFamily="49" charset="0"/>
                <a:cs typeface="Consolas" pitchFamily="49" charset="0"/>
              </a:rPr>
              <a:t>&lt;/</a:t>
            </a:r>
            <a:r>
              <a:rPr lang="en-US" sz="1400" dirty="0" err="1" smtClean="0">
                <a:solidFill>
                  <a:schemeClr val="lt1">
                    <a:alpha val="99000"/>
                  </a:schemeClr>
                </a:solidFill>
                <a:latin typeface="Consolas" pitchFamily="49" charset="0"/>
                <a:cs typeface="Consolas" pitchFamily="49" charset="0"/>
              </a:rPr>
              <a:t>fb:login-button</a:t>
            </a:r>
            <a:r>
              <a:rPr lang="en-US" sz="1400" dirty="0" smtClean="0">
                <a:solidFill>
                  <a:schemeClr val="lt1">
                    <a:alpha val="99000"/>
                  </a:schemeClr>
                </a:solidFill>
                <a:latin typeface="Consolas" pitchFamily="49" charset="0"/>
                <a:cs typeface="Consolas" pitchFamily="49" charset="0"/>
              </a:rPr>
              <a:t>&gt;</a:t>
            </a:r>
          </a:p>
          <a:p>
            <a:r>
              <a:rPr lang="en-US" sz="1400" dirty="0" smtClean="0">
                <a:solidFill>
                  <a:schemeClr val="lt1">
                    <a:alpha val="99000"/>
                  </a:schemeClr>
                </a:solidFill>
                <a:latin typeface="Consolas" pitchFamily="49" charset="0"/>
                <a:cs typeface="Consolas" pitchFamily="49" charset="0"/>
              </a:rPr>
              <a:t>  }</a:t>
            </a:r>
          </a:p>
          <a:p>
            <a:endParaRPr lang="en-US" dirty="0" smtClean="0">
              <a:solidFill>
                <a:schemeClr val="lt1">
                  <a:alpha val="99000"/>
                </a:schemeClr>
              </a:solidFill>
              <a:latin typeface="Consolas" pitchFamily="49" charset="0"/>
              <a:cs typeface="Consolas" pitchFamily="49" charset="0"/>
            </a:endParaRPr>
          </a:p>
        </p:txBody>
      </p:sp>
      <p:sp>
        <p:nvSpPr>
          <p:cNvPr id="4" name="Rectangle 3"/>
          <p:cNvSpPr/>
          <p:nvPr/>
        </p:nvSpPr>
        <p:spPr>
          <a:xfrm>
            <a:off x="5574185" y="2024092"/>
            <a:ext cx="6092825" cy="954107"/>
          </a:xfrm>
          <a:prstGeom prst="rect">
            <a:avLst/>
          </a:prstGeom>
        </p:spPr>
        <p:txBody>
          <a:bodyPr>
            <a:spAutoFit/>
          </a:bodyPr>
          <a:lstStyle/>
          <a:p>
            <a:r>
              <a:rPr lang="en-US" sz="2800" spc="-50" dirty="0">
                <a:gradFill>
                  <a:gsLst>
                    <a:gs pos="0">
                      <a:srgbClr val="595959"/>
                    </a:gs>
                    <a:gs pos="86000">
                      <a:srgbClr val="595959"/>
                    </a:gs>
                  </a:gsLst>
                  <a:lin ang="5400000" scaled="0"/>
                </a:gradFill>
                <a:latin typeface="Segoe UI Light" pitchFamily="34" charset="0"/>
              </a:rPr>
              <a:t>Takes parameters</a:t>
            </a:r>
          </a:p>
          <a:p>
            <a:r>
              <a:rPr lang="en-US" sz="2800" spc="-50" dirty="0">
                <a:gradFill>
                  <a:gsLst>
                    <a:gs pos="0">
                      <a:srgbClr val="595959"/>
                    </a:gs>
                    <a:gs pos="86000">
                      <a:srgbClr val="595959"/>
                    </a:gs>
                  </a:gsLst>
                  <a:lin ang="5400000" scaled="0"/>
                </a:gradFill>
                <a:latin typeface="Segoe UI Light" pitchFamily="34" charset="0"/>
              </a:rPr>
              <a:t>Real example: Facebook Social Plugins</a:t>
            </a:r>
          </a:p>
        </p:txBody>
      </p:sp>
    </p:spTree>
    <p:extLst>
      <p:ext uri="{BB962C8B-B14F-4D97-AF65-F5344CB8AC3E}">
        <p14:creationId xmlns:p14="http://schemas.microsoft.com/office/powerpoint/2010/main" val="17530388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a:t>Building Helpers </a:t>
            </a:r>
            <a:r>
              <a:rPr lang="en-US" dirty="0" smtClean="0"/>
              <a:t>– Inline Syntax</a:t>
            </a:r>
            <a:endParaRPr lang="en-US" dirty="0"/>
          </a:p>
        </p:txBody>
      </p:sp>
      <p:sp>
        <p:nvSpPr>
          <p:cNvPr id="2" name="Content Placeholder 1"/>
          <p:cNvSpPr>
            <a:spLocks noGrp="1"/>
          </p:cNvSpPr>
          <p:nvPr>
            <p:ph type="body" sz="quarter" idx="10"/>
          </p:nvPr>
        </p:nvSpPr>
        <p:spPr>
          <a:xfrm>
            <a:off x="519112" y="1447799"/>
            <a:ext cx="11149013" cy="2109808"/>
          </a:xfrm>
        </p:spPr>
        <p:txBody>
          <a:bodyPr/>
          <a:lstStyle/>
          <a:p>
            <a:r>
              <a:rPr lang="en-US" dirty="0" smtClean="0">
                <a:solidFill>
                  <a:schemeClr val="accent2">
                    <a:alpha val="99000"/>
                  </a:schemeClr>
                </a:solidFill>
              </a:rPr>
              <a:t>@function</a:t>
            </a:r>
          </a:p>
          <a:p>
            <a:pPr lvl="1"/>
            <a:r>
              <a:rPr lang="en-US" sz="2800" dirty="0" smtClean="0">
                <a:latin typeface="Segoe UI Light" pitchFamily="34" charset="0"/>
              </a:rPr>
              <a:t>Return values from your helpers</a:t>
            </a:r>
          </a:p>
          <a:p>
            <a:pPr lvl="1"/>
            <a:r>
              <a:rPr lang="en-US" sz="2800" dirty="0" smtClean="0">
                <a:latin typeface="Segoe UI Light" pitchFamily="34" charset="0"/>
              </a:rPr>
              <a:t>Good for wrapping complex APIs </a:t>
            </a:r>
          </a:p>
          <a:p>
            <a:pPr lvl="1"/>
            <a:r>
              <a:rPr lang="en-US" sz="2800" dirty="0" smtClean="0">
                <a:latin typeface="Segoe UI Light" pitchFamily="34" charset="0"/>
              </a:rPr>
              <a:t>See the Twitter Helper for examples</a:t>
            </a:r>
          </a:p>
          <a:p>
            <a:pPr lvl="1"/>
            <a:endParaRPr lang="en-US" dirty="0">
              <a:latin typeface="Segoe UI Light" pitchFamily="34" charset="0"/>
            </a:endParaRPr>
          </a:p>
        </p:txBody>
      </p:sp>
      <p:sp>
        <p:nvSpPr>
          <p:cNvPr id="4" name="TextBox 3"/>
          <p:cNvSpPr txBox="1"/>
          <p:nvPr/>
        </p:nvSpPr>
        <p:spPr>
          <a:xfrm>
            <a:off x="517525" y="3561756"/>
            <a:ext cx="9852634" cy="2677656"/>
          </a:xfrm>
          <a:prstGeom prst="rect">
            <a:avLst/>
          </a:prstGeom>
          <a:solidFill>
            <a:schemeClr val="accent6"/>
          </a:solidFill>
          <a:ln>
            <a:noFill/>
          </a:ln>
          <a:effectLst/>
        </p:spPr>
        <p:style>
          <a:lnRef idx="3">
            <a:schemeClr val="lt1"/>
          </a:lnRef>
          <a:fillRef idx="1">
            <a:schemeClr val="accent3"/>
          </a:fillRef>
          <a:effectRef idx="1">
            <a:schemeClr val="accent3"/>
          </a:effectRef>
          <a:fontRef idx="minor">
            <a:schemeClr val="lt1"/>
          </a:fontRef>
        </p:style>
        <p:txBody>
          <a:bodyPr wrap="square" rtlCol="0">
            <a:spAutoFit/>
          </a:bodyPr>
          <a:lstStyle/>
          <a:p>
            <a:endParaRPr lang="en-US" dirty="0" smtClean="0">
              <a:solidFill>
                <a:schemeClr val="lt1">
                  <a:alpha val="99000"/>
                </a:schemeClr>
              </a:solidFill>
              <a:latin typeface="Consolas" pitchFamily="49" charset="0"/>
              <a:cs typeface="Consolas" pitchFamily="49" charset="0"/>
            </a:endParaRPr>
          </a:p>
          <a:p>
            <a:r>
              <a:rPr lang="en-US" dirty="0" smtClean="0">
                <a:solidFill>
                  <a:schemeClr val="lt1">
                    <a:alpha val="99000"/>
                  </a:schemeClr>
                </a:solidFill>
                <a:latin typeface="Consolas" pitchFamily="49" charset="0"/>
                <a:cs typeface="Consolas" pitchFamily="49" charset="0"/>
              </a:rPr>
              <a:t> @functions {</a:t>
            </a:r>
          </a:p>
          <a:p>
            <a:r>
              <a:rPr lang="en-US" dirty="0">
                <a:solidFill>
                  <a:schemeClr val="lt1">
                    <a:alpha val="99000"/>
                  </a:schemeClr>
                </a:solidFill>
                <a:latin typeface="Consolas" pitchFamily="49" charset="0"/>
                <a:cs typeface="Consolas" pitchFamily="49" charset="0"/>
              </a:rPr>
              <a:t>	</a:t>
            </a:r>
            <a:r>
              <a:rPr lang="en-US" dirty="0" smtClean="0">
                <a:solidFill>
                  <a:schemeClr val="lt1">
                    <a:alpha val="99000"/>
                  </a:schemeClr>
                </a:solidFill>
                <a:latin typeface="Consolas" pitchFamily="49" charset="0"/>
                <a:cs typeface="Consolas" pitchFamily="49" charset="0"/>
              </a:rPr>
              <a:t>public static string </a:t>
            </a:r>
            <a:r>
              <a:rPr lang="en-US" dirty="0" err="1" smtClean="0">
                <a:solidFill>
                  <a:schemeClr val="lt1">
                    <a:alpha val="99000"/>
                  </a:schemeClr>
                </a:solidFill>
                <a:latin typeface="Consolas" pitchFamily="49" charset="0"/>
                <a:cs typeface="Consolas" pitchFamily="49" charset="0"/>
              </a:rPr>
              <a:t>SayHello</a:t>
            </a:r>
            <a:r>
              <a:rPr lang="en-US" dirty="0" smtClean="0">
                <a:solidFill>
                  <a:schemeClr val="lt1">
                    <a:alpha val="99000"/>
                  </a:schemeClr>
                </a:solidFill>
                <a:latin typeface="Consolas" pitchFamily="49" charset="0"/>
                <a:cs typeface="Consolas" pitchFamily="49" charset="0"/>
              </a:rPr>
              <a:t>(string name) {</a:t>
            </a:r>
          </a:p>
          <a:p>
            <a:r>
              <a:rPr lang="en-US" dirty="0">
                <a:solidFill>
                  <a:schemeClr val="lt1">
                    <a:alpha val="99000"/>
                  </a:schemeClr>
                </a:solidFill>
                <a:latin typeface="Consolas" pitchFamily="49" charset="0"/>
                <a:cs typeface="Consolas" pitchFamily="49" charset="0"/>
              </a:rPr>
              <a:t>	</a:t>
            </a:r>
            <a:r>
              <a:rPr lang="en-US" dirty="0" smtClean="0">
                <a:solidFill>
                  <a:schemeClr val="lt1">
                    <a:alpha val="99000"/>
                  </a:schemeClr>
                </a:solidFill>
                <a:latin typeface="Consolas" pitchFamily="49" charset="0"/>
                <a:cs typeface="Consolas" pitchFamily="49" charset="0"/>
              </a:rPr>
              <a:t>	return “Hello ” + name;</a:t>
            </a:r>
          </a:p>
          <a:p>
            <a:r>
              <a:rPr lang="en-US" dirty="0">
                <a:solidFill>
                  <a:schemeClr val="lt1">
                    <a:alpha val="99000"/>
                  </a:schemeClr>
                </a:solidFill>
                <a:latin typeface="Consolas" pitchFamily="49" charset="0"/>
                <a:cs typeface="Consolas" pitchFamily="49" charset="0"/>
              </a:rPr>
              <a:t>	</a:t>
            </a:r>
            <a:r>
              <a:rPr lang="en-US" dirty="0" smtClean="0">
                <a:solidFill>
                  <a:schemeClr val="lt1">
                    <a:alpha val="99000"/>
                  </a:schemeClr>
                </a:solidFill>
                <a:latin typeface="Consolas" pitchFamily="49" charset="0"/>
                <a:cs typeface="Consolas" pitchFamily="49" charset="0"/>
              </a:rPr>
              <a:t>}</a:t>
            </a:r>
          </a:p>
          <a:p>
            <a:r>
              <a:rPr lang="en-US" dirty="0" smtClean="0">
                <a:solidFill>
                  <a:schemeClr val="lt1">
                    <a:alpha val="99000"/>
                  </a:schemeClr>
                </a:solidFill>
                <a:latin typeface="Consolas" pitchFamily="49" charset="0"/>
                <a:cs typeface="Consolas" pitchFamily="49" charset="0"/>
              </a:rPr>
              <a:t> }</a:t>
            </a:r>
          </a:p>
          <a:p>
            <a:endParaRPr lang="en-US" dirty="0" smtClean="0">
              <a:solidFill>
                <a:schemeClr val="lt1">
                  <a:alpha val="99000"/>
                </a:schemeClr>
              </a:solidFill>
              <a:latin typeface="Consolas" pitchFamily="49" charset="0"/>
              <a:cs typeface="Consolas" pitchFamily="49" charset="0"/>
            </a:endParaRPr>
          </a:p>
        </p:txBody>
      </p:sp>
    </p:spTree>
    <p:extLst>
      <p:ext uri="{BB962C8B-B14F-4D97-AF65-F5344CB8AC3E}">
        <p14:creationId xmlns:p14="http://schemas.microsoft.com/office/powerpoint/2010/main" val="17451926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Building Helpers</a:t>
            </a:r>
            <a:endParaRPr lang="en-US" dirty="0"/>
          </a:p>
        </p:txBody>
      </p:sp>
      <p:sp>
        <p:nvSpPr>
          <p:cNvPr id="2" name="Subtitle 1"/>
          <p:cNvSpPr>
            <a:spLocks noGrp="1"/>
          </p:cNvSpPr>
          <p:nvPr>
            <p:ph type="subTitle" idx="1"/>
          </p:nvPr>
        </p:nvSpPr>
        <p:spPr/>
        <p:txBody>
          <a:bodyPr/>
          <a:lstStyle/>
          <a:p>
            <a:endParaRPr lang="en-US"/>
          </a:p>
        </p:txBody>
      </p:sp>
      <p:sp>
        <p:nvSpPr>
          <p:cNvPr id="5" name="Text Placeholder 4"/>
          <p:cNvSpPr>
            <a:spLocks noGrp="1"/>
          </p:cNvSpPr>
          <p:nvPr>
            <p:ph type="body" sz="quarter" idx="10"/>
          </p:nvPr>
        </p:nvSpPr>
        <p:spPr/>
        <p:txBody>
          <a:bodyPr/>
          <a:lstStyle/>
          <a:p>
            <a:r>
              <a:rPr lang="en-US" dirty="0" smtClean="0"/>
              <a:t>demo</a:t>
            </a:r>
            <a:endParaRPr lang="en-US" dirty="0"/>
          </a:p>
        </p:txBody>
      </p:sp>
    </p:spTree>
    <p:extLst>
      <p:ext uri="{BB962C8B-B14F-4D97-AF65-F5344CB8AC3E}">
        <p14:creationId xmlns:p14="http://schemas.microsoft.com/office/powerpoint/2010/main" val="1368907514"/>
      </p:ext>
    </p:extLst>
  </p:cSld>
  <p:clrMapOvr>
    <a:masterClrMapping/>
  </p:clrMapOvr>
  <p:transition>
    <p:fad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smtClean="0"/>
              <a:t>Get This Content, and More</a:t>
            </a:r>
            <a:endParaRPr lang="en-US" dirty="0"/>
          </a:p>
        </p:txBody>
      </p:sp>
      <p:sp>
        <p:nvSpPr>
          <p:cNvPr id="2" name="Content Placeholder 1"/>
          <p:cNvSpPr>
            <a:spLocks noGrp="1"/>
          </p:cNvSpPr>
          <p:nvPr>
            <p:ph type="body" sz="quarter" idx="10"/>
          </p:nvPr>
        </p:nvSpPr>
        <p:spPr>
          <a:xfrm>
            <a:off x="519112" y="1447799"/>
            <a:ext cx="11149013" cy="1892826"/>
          </a:xfrm>
        </p:spPr>
        <p:txBody>
          <a:bodyPr/>
          <a:lstStyle/>
          <a:p>
            <a:r>
              <a:rPr lang="en-US" dirty="0" smtClean="0"/>
              <a:t>www.webcamps.ms</a:t>
            </a:r>
          </a:p>
          <a:p>
            <a:r>
              <a:rPr lang="en-US" dirty="0" smtClean="0"/>
              <a:t>www.asp.net/webmatrix</a:t>
            </a:r>
          </a:p>
          <a:p>
            <a:r>
              <a:rPr lang="en-US" dirty="0" smtClean="0"/>
              <a:t>www.microsoft.com/web/webmatrix </a:t>
            </a:r>
            <a:endParaRPr lang="en-US" dirty="0"/>
          </a:p>
        </p:txBody>
      </p:sp>
      <p:sp>
        <p:nvSpPr>
          <p:cNvPr id="4" name="Rectangle 3"/>
          <p:cNvSpPr/>
          <p:nvPr/>
        </p:nvSpPr>
        <p:spPr bwMode="auto">
          <a:xfrm rot="5400000">
            <a:off x="4792422" y="-1146416"/>
            <a:ext cx="2603981" cy="12188827"/>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nvGrpSpPr>
          <p:cNvPr id="7" name="Group 6"/>
          <p:cNvGrpSpPr/>
          <p:nvPr/>
        </p:nvGrpSpPr>
        <p:grpSpPr bwMode="black">
          <a:xfrm>
            <a:off x="519112" y="3966724"/>
            <a:ext cx="3223775" cy="1941352"/>
            <a:chOff x="863600" y="2393157"/>
            <a:chExt cx="876300" cy="527844"/>
          </a:xfrm>
          <a:solidFill>
            <a:schemeClr val="tx1"/>
          </a:solidFill>
        </p:grpSpPr>
        <p:sp>
          <p:nvSpPr>
            <p:cNvPr id="8" name="Freeform 7"/>
            <p:cNvSpPr>
              <a:spLocks noEditPoints="1"/>
            </p:cNvSpPr>
            <p:nvPr/>
          </p:nvSpPr>
          <p:spPr bwMode="black">
            <a:xfrm>
              <a:off x="1521931" y="2481334"/>
              <a:ext cx="217969" cy="439667"/>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rgbClr val="FFFFFF"/>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defTabSz="740740"/>
              <a:endParaRPr lang="en-US" spc="-122" dirty="0">
                <a:solidFill>
                  <a:schemeClr val="tx1">
                    <a:lumMod val="50000"/>
                  </a:schemeClr>
                </a:solidFill>
                <a:latin typeface="Segoe Light" pitchFamily="34" charset="0"/>
              </a:endParaRPr>
            </a:p>
          </p:txBody>
        </p:sp>
        <p:sp>
          <p:nvSpPr>
            <p:cNvPr id="9" name="Freeform 88"/>
            <p:cNvSpPr>
              <a:spLocks noEditPoints="1"/>
            </p:cNvSpPr>
            <p:nvPr/>
          </p:nvSpPr>
          <p:spPr bwMode="black">
            <a:xfrm>
              <a:off x="863600" y="2393157"/>
              <a:ext cx="622300" cy="527844"/>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solidFill>
              <a:srgbClr val="FFFFFF"/>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defTabSz="740740"/>
              <a:endParaRPr lang="en-US" spc="-122" dirty="0">
                <a:solidFill>
                  <a:schemeClr val="tx1">
                    <a:lumMod val="50000"/>
                  </a:schemeClr>
                </a:solidFill>
                <a:latin typeface="Segoe Light" pitchFamily="34" charset="0"/>
              </a:endParaRPr>
            </a:p>
          </p:txBody>
        </p:sp>
      </p:grpSp>
      <p:sp>
        <p:nvSpPr>
          <p:cNvPr id="11" name="Freeform 7"/>
          <p:cNvSpPr>
            <a:spLocks noChangeAspect="1" noEditPoints="1"/>
          </p:cNvSpPr>
          <p:nvPr/>
        </p:nvSpPr>
        <p:spPr bwMode="black">
          <a:xfrm>
            <a:off x="8535727" y="3926440"/>
            <a:ext cx="3132398" cy="1978596"/>
          </a:xfrm>
          <a:custGeom>
            <a:avLst/>
            <a:gdLst>
              <a:gd name="T0" fmla="*/ 16 w 1389"/>
              <a:gd name="T1" fmla="*/ 0 h 878"/>
              <a:gd name="T2" fmla="*/ 0 w 1389"/>
              <a:gd name="T3" fmla="*/ 332 h 878"/>
              <a:gd name="T4" fmla="*/ 0 w 1389"/>
              <a:gd name="T5" fmla="*/ 788 h 878"/>
              <a:gd name="T6" fmla="*/ 198 w 1389"/>
              <a:gd name="T7" fmla="*/ 802 h 878"/>
              <a:gd name="T8" fmla="*/ 647 w 1389"/>
              <a:gd name="T9" fmla="*/ 803 h 878"/>
              <a:gd name="T10" fmla="*/ 647 w 1389"/>
              <a:gd name="T11" fmla="*/ 826 h 878"/>
              <a:gd name="T12" fmla="*/ 355 w 1389"/>
              <a:gd name="T13" fmla="*/ 840 h 878"/>
              <a:gd name="T14" fmla="*/ 345 w 1389"/>
              <a:gd name="T15" fmla="*/ 878 h 878"/>
              <a:gd name="T16" fmla="*/ 1039 w 1389"/>
              <a:gd name="T17" fmla="*/ 864 h 878"/>
              <a:gd name="T18" fmla="*/ 1000 w 1389"/>
              <a:gd name="T19" fmla="*/ 826 h 878"/>
              <a:gd name="T20" fmla="*/ 721 w 1389"/>
              <a:gd name="T21" fmla="*/ 804 h 878"/>
              <a:gd name="T22" fmla="*/ 1374 w 1389"/>
              <a:gd name="T23" fmla="*/ 803 h 878"/>
              <a:gd name="T24" fmla="*/ 1389 w 1389"/>
              <a:gd name="T25" fmla="*/ 14 h 878"/>
              <a:gd name="T26" fmla="*/ 1126 w 1389"/>
              <a:gd name="T27" fmla="*/ 781 h 878"/>
              <a:gd name="T28" fmla="*/ 1107 w 1389"/>
              <a:gd name="T29" fmla="*/ 778 h 878"/>
              <a:gd name="T30" fmla="*/ 1126 w 1389"/>
              <a:gd name="T31" fmla="*/ 774 h 878"/>
              <a:gd name="T32" fmla="*/ 1126 w 1389"/>
              <a:gd name="T33" fmla="*/ 781 h 878"/>
              <a:gd name="T34" fmla="*/ 1144 w 1389"/>
              <a:gd name="T35" fmla="*/ 781 h 878"/>
              <a:gd name="T36" fmla="*/ 1144 w 1389"/>
              <a:gd name="T37" fmla="*/ 774 h 878"/>
              <a:gd name="T38" fmla="*/ 1164 w 1389"/>
              <a:gd name="T39" fmla="*/ 778 h 878"/>
              <a:gd name="T40" fmla="*/ 1194 w 1389"/>
              <a:gd name="T41" fmla="*/ 781 h 878"/>
              <a:gd name="T42" fmla="*/ 1174 w 1389"/>
              <a:gd name="T43" fmla="*/ 778 h 878"/>
              <a:gd name="T44" fmla="*/ 1194 w 1389"/>
              <a:gd name="T45" fmla="*/ 774 h 878"/>
              <a:gd name="T46" fmla="*/ 1194 w 1389"/>
              <a:gd name="T47" fmla="*/ 781 h 878"/>
              <a:gd name="T48" fmla="*/ 1211 w 1389"/>
              <a:gd name="T49" fmla="*/ 781 h 878"/>
              <a:gd name="T50" fmla="*/ 1211 w 1389"/>
              <a:gd name="T51" fmla="*/ 774 h 878"/>
              <a:gd name="T52" fmla="*/ 1231 w 1389"/>
              <a:gd name="T53" fmla="*/ 778 h 878"/>
              <a:gd name="T54" fmla="*/ 1261 w 1389"/>
              <a:gd name="T55" fmla="*/ 781 h 878"/>
              <a:gd name="T56" fmla="*/ 1241 w 1389"/>
              <a:gd name="T57" fmla="*/ 778 h 878"/>
              <a:gd name="T58" fmla="*/ 1261 w 1389"/>
              <a:gd name="T59" fmla="*/ 774 h 878"/>
              <a:gd name="T60" fmla="*/ 1261 w 1389"/>
              <a:gd name="T61" fmla="*/ 781 h 878"/>
              <a:gd name="T62" fmla="*/ 1278 w 1389"/>
              <a:gd name="T63" fmla="*/ 781 h 878"/>
              <a:gd name="T64" fmla="*/ 1278 w 1389"/>
              <a:gd name="T65" fmla="*/ 774 h 878"/>
              <a:gd name="T66" fmla="*/ 1298 w 1389"/>
              <a:gd name="T67" fmla="*/ 778 h 878"/>
              <a:gd name="T68" fmla="*/ 1316 w 1389"/>
              <a:gd name="T69" fmla="*/ 787 h 878"/>
              <a:gd name="T70" fmla="*/ 1316 w 1389"/>
              <a:gd name="T71" fmla="*/ 768 h 878"/>
              <a:gd name="T72" fmla="*/ 1316 w 1389"/>
              <a:gd name="T73" fmla="*/ 787 h 878"/>
              <a:gd name="T74" fmla="*/ 1326 w 1389"/>
              <a:gd name="T75" fmla="*/ 754 h 878"/>
              <a:gd name="T76" fmla="*/ 455 w 1389"/>
              <a:gd name="T77" fmla="*/ 754 h 878"/>
              <a:gd name="T78" fmla="*/ 49 w 1389"/>
              <a:gd name="T79" fmla="*/ 739 h 878"/>
              <a:gd name="T80" fmla="*/ 49 w 1389"/>
              <a:gd name="T81" fmla="*/ 332 h 878"/>
              <a:gd name="T82" fmla="*/ 64 w 1389"/>
              <a:gd name="T83" fmla="*/ 48 h 878"/>
              <a:gd name="T84" fmla="*/ 1340 w 1389"/>
              <a:gd name="T85" fmla="*/ 63 h 8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89" h="878">
                <a:moveTo>
                  <a:pt x="1374" y="0"/>
                </a:moveTo>
                <a:cubicBezTo>
                  <a:pt x="16" y="0"/>
                  <a:pt x="16" y="0"/>
                  <a:pt x="16" y="0"/>
                </a:cubicBezTo>
                <a:cubicBezTo>
                  <a:pt x="7" y="0"/>
                  <a:pt x="0" y="6"/>
                  <a:pt x="0" y="14"/>
                </a:cubicBezTo>
                <a:cubicBezTo>
                  <a:pt x="0" y="139"/>
                  <a:pt x="0" y="244"/>
                  <a:pt x="0" y="332"/>
                </a:cubicBezTo>
                <a:cubicBezTo>
                  <a:pt x="0" y="384"/>
                  <a:pt x="0" y="430"/>
                  <a:pt x="0" y="470"/>
                </a:cubicBezTo>
                <a:cubicBezTo>
                  <a:pt x="0" y="788"/>
                  <a:pt x="0" y="788"/>
                  <a:pt x="0" y="788"/>
                </a:cubicBezTo>
                <a:cubicBezTo>
                  <a:pt x="0" y="796"/>
                  <a:pt x="7" y="802"/>
                  <a:pt x="16" y="802"/>
                </a:cubicBezTo>
                <a:cubicBezTo>
                  <a:pt x="16" y="802"/>
                  <a:pt x="16" y="802"/>
                  <a:pt x="198" y="802"/>
                </a:cubicBezTo>
                <a:cubicBezTo>
                  <a:pt x="198" y="802"/>
                  <a:pt x="198" y="803"/>
                  <a:pt x="198" y="803"/>
                </a:cubicBezTo>
                <a:cubicBezTo>
                  <a:pt x="647" y="803"/>
                  <a:pt x="647" y="803"/>
                  <a:pt x="647" y="803"/>
                </a:cubicBezTo>
                <a:cubicBezTo>
                  <a:pt x="647" y="803"/>
                  <a:pt x="647" y="803"/>
                  <a:pt x="647" y="804"/>
                </a:cubicBezTo>
                <a:cubicBezTo>
                  <a:pt x="647" y="826"/>
                  <a:pt x="647" y="826"/>
                  <a:pt x="647" y="826"/>
                </a:cubicBezTo>
                <a:cubicBezTo>
                  <a:pt x="369" y="826"/>
                  <a:pt x="369" y="826"/>
                  <a:pt x="369" y="826"/>
                </a:cubicBezTo>
                <a:cubicBezTo>
                  <a:pt x="362" y="826"/>
                  <a:pt x="355" y="832"/>
                  <a:pt x="355" y="840"/>
                </a:cubicBezTo>
                <a:cubicBezTo>
                  <a:pt x="331" y="864"/>
                  <a:pt x="331" y="864"/>
                  <a:pt x="331" y="864"/>
                </a:cubicBezTo>
                <a:cubicBezTo>
                  <a:pt x="331" y="872"/>
                  <a:pt x="337" y="878"/>
                  <a:pt x="345" y="878"/>
                </a:cubicBezTo>
                <a:cubicBezTo>
                  <a:pt x="1024" y="878"/>
                  <a:pt x="1024" y="878"/>
                  <a:pt x="1024" y="878"/>
                </a:cubicBezTo>
                <a:cubicBezTo>
                  <a:pt x="1033" y="878"/>
                  <a:pt x="1039" y="872"/>
                  <a:pt x="1039" y="864"/>
                </a:cubicBezTo>
                <a:cubicBezTo>
                  <a:pt x="1015" y="840"/>
                  <a:pt x="1015" y="840"/>
                  <a:pt x="1015" y="840"/>
                </a:cubicBezTo>
                <a:cubicBezTo>
                  <a:pt x="1015" y="832"/>
                  <a:pt x="1009" y="826"/>
                  <a:pt x="1000" y="826"/>
                </a:cubicBezTo>
                <a:cubicBezTo>
                  <a:pt x="721" y="826"/>
                  <a:pt x="721" y="826"/>
                  <a:pt x="721" y="826"/>
                </a:cubicBezTo>
                <a:cubicBezTo>
                  <a:pt x="721" y="804"/>
                  <a:pt x="721" y="804"/>
                  <a:pt x="721" y="804"/>
                </a:cubicBezTo>
                <a:cubicBezTo>
                  <a:pt x="721" y="803"/>
                  <a:pt x="721" y="803"/>
                  <a:pt x="721" y="803"/>
                </a:cubicBezTo>
                <a:cubicBezTo>
                  <a:pt x="1374" y="803"/>
                  <a:pt x="1374" y="803"/>
                  <a:pt x="1374" y="803"/>
                </a:cubicBezTo>
                <a:cubicBezTo>
                  <a:pt x="1383" y="803"/>
                  <a:pt x="1389" y="797"/>
                  <a:pt x="1389" y="789"/>
                </a:cubicBezTo>
                <a:cubicBezTo>
                  <a:pt x="1389" y="14"/>
                  <a:pt x="1389" y="14"/>
                  <a:pt x="1389" y="14"/>
                </a:cubicBezTo>
                <a:cubicBezTo>
                  <a:pt x="1389" y="6"/>
                  <a:pt x="1383" y="0"/>
                  <a:pt x="1374" y="0"/>
                </a:cubicBezTo>
                <a:close/>
                <a:moveTo>
                  <a:pt x="1126" y="781"/>
                </a:moveTo>
                <a:cubicBezTo>
                  <a:pt x="1110" y="781"/>
                  <a:pt x="1110" y="781"/>
                  <a:pt x="1110" y="781"/>
                </a:cubicBezTo>
                <a:cubicBezTo>
                  <a:pt x="1108" y="781"/>
                  <a:pt x="1107" y="780"/>
                  <a:pt x="1107" y="778"/>
                </a:cubicBezTo>
                <a:cubicBezTo>
                  <a:pt x="1107" y="776"/>
                  <a:pt x="1108" y="774"/>
                  <a:pt x="1110" y="774"/>
                </a:cubicBezTo>
                <a:cubicBezTo>
                  <a:pt x="1126" y="774"/>
                  <a:pt x="1126" y="774"/>
                  <a:pt x="1126" y="774"/>
                </a:cubicBezTo>
                <a:cubicBezTo>
                  <a:pt x="1129" y="774"/>
                  <a:pt x="1130" y="776"/>
                  <a:pt x="1130" y="778"/>
                </a:cubicBezTo>
                <a:cubicBezTo>
                  <a:pt x="1130" y="780"/>
                  <a:pt x="1129" y="781"/>
                  <a:pt x="1126" y="781"/>
                </a:cubicBezTo>
                <a:close/>
                <a:moveTo>
                  <a:pt x="1160" y="781"/>
                </a:moveTo>
                <a:cubicBezTo>
                  <a:pt x="1144" y="781"/>
                  <a:pt x="1144" y="781"/>
                  <a:pt x="1144" y="781"/>
                </a:cubicBezTo>
                <a:cubicBezTo>
                  <a:pt x="1142" y="781"/>
                  <a:pt x="1140" y="780"/>
                  <a:pt x="1140" y="778"/>
                </a:cubicBezTo>
                <a:cubicBezTo>
                  <a:pt x="1140" y="776"/>
                  <a:pt x="1142" y="774"/>
                  <a:pt x="1144" y="774"/>
                </a:cubicBezTo>
                <a:cubicBezTo>
                  <a:pt x="1160" y="774"/>
                  <a:pt x="1160" y="774"/>
                  <a:pt x="1160" y="774"/>
                </a:cubicBezTo>
                <a:cubicBezTo>
                  <a:pt x="1162" y="774"/>
                  <a:pt x="1164" y="776"/>
                  <a:pt x="1164" y="778"/>
                </a:cubicBezTo>
                <a:cubicBezTo>
                  <a:pt x="1164" y="780"/>
                  <a:pt x="1162" y="781"/>
                  <a:pt x="1160" y="781"/>
                </a:cubicBezTo>
                <a:close/>
                <a:moveTo>
                  <a:pt x="1194" y="781"/>
                </a:moveTo>
                <a:cubicBezTo>
                  <a:pt x="1177" y="781"/>
                  <a:pt x="1177" y="781"/>
                  <a:pt x="1177" y="781"/>
                </a:cubicBezTo>
                <a:cubicBezTo>
                  <a:pt x="1175" y="781"/>
                  <a:pt x="1174" y="780"/>
                  <a:pt x="1174" y="778"/>
                </a:cubicBezTo>
                <a:cubicBezTo>
                  <a:pt x="1174" y="776"/>
                  <a:pt x="1175" y="774"/>
                  <a:pt x="1177" y="774"/>
                </a:cubicBezTo>
                <a:cubicBezTo>
                  <a:pt x="1194" y="774"/>
                  <a:pt x="1194" y="774"/>
                  <a:pt x="1194" y="774"/>
                </a:cubicBezTo>
                <a:cubicBezTo>
                  <a:pt x="1196" y="774"/>
                  <a:pt x="1198" y="776"/>
                  <a:pt x="1198" y="778"/>
                </a:cubicBezTo>
                <a:cubicBezTo>
                  <a:pt x="1198" y="780"/>
                  <a:pt x="1196" y="781"/>
                  <a:pt x="1194" y="781"/>
                </a:cubicBezTo>
                <a:close/>
                <a:moveTo>
                  <a:pt x="1228" y="781"/>
                </a:moveTo>
                <a:cubicBezTo>
                  <a:pt x="1211" y="781"/>
                  <a:pt x="1211" y="781"/>
                  <a:pt x="1211" y="781"/>
                </a:cubicBezTo>
                <a:cubicBezTo>
                  <a:pt x="1209" y="781"/>
                  <a:pt x="1207" y="780"/>
                  <a:pt x="1207" y="778"/>
                </a:cubicBezTo>
                <a:cubicBezTo>
                  <a:pt x="1207" y="776"/>
                  <a:pt x="1209" y="774"/>
                  <a:pt x="1211" y="774"/>
                </a:cubicBezTo>
                <a:cubicBezTo>
                  <a:pt x="1228" y="774"/>
                  <a:pt x="1228" y="774"/>
                  <a:pt x="1228" y="774"/>
                </a:cubicBezTo>
                <a:cubicBezTo>
                  <a:pt x="1230" y="774"/>
                  <a:pt x="1231" y="776"/>
                  <a:pt x="1231" y="778"/>
                </a:cubicBezTo>
                <a:cubicBezTo>
                  <a:pt x="1231" y="780"/>
                  <a:pt x="1230" y="781"/>
                  <a:pt x="1228" y="781"/>
                </a:cubicBezTo>
                <a:close/>
                <a:moveTo>
                  <a:pt x="1261" y="781"/>
                </a:moveTo>
                <a:cubicBezTo>
                  <a:pt x="1244" y="781"/>
                  <a:pt x="1244" y="781"/>
                  <a:pt x="1244" y="781"/>
                </a:cubicBezTo>
                <a:cubicBezTo>
                  <a:pt x="1242" y="781"/>
                  <a:pt x="1241" y="780"/>
                  <a:pt x="1241" y="778"/>
                </a:cubicBezTo>
                <a:cubicBezTo>
                  <a:pt x="1241" y="776"/>
                  <a:pt x="1242" y="774"/>
                  <a:pt x="1244" y="774"/>
                </a:cubicBezTo>
                <a:cubicBezTo>
                  <a:pt x="1261" y="774"/>
                  <a:pt x="1261" y="774"/>
                  <a:pt x="1261" y="774"/>
                </a:cubicBezTo>
                <a:cubicBezTo>
                  <a:pt x="1263" y="774"/>
                  <a:pt x="1265" y="776"/>
                  <a:pt x="1265" y="778"/>
                </a:cubicBezTo>
                <a:cubicBezTo>
                  <a:pt x="1265" y="780"/>
                  <a:pt x="1263" y="781"/>
                  <a:pt x="1261" y="781"/>
                </a:cubicBezTo>
                <a:close/>
                <a:moveTo>
                  <a:pt x="1295" y="781"/>
                </a:moveTo>
                <a:cubicBezTo>
                  <a:pt x="1278" y="781"/>
                  <a:pt x="1278" y="781"/>
                  <a:pt x="1278" y="781"/>
                </a:cubicBezTo>
                <a:cubicBezTo>
                  <a:pt x="1276" y="781"/>
                  <a:pt x="1274" y="780"/>
                  <a:pt x="1274" y="778"/>
                </a:cubicBezTo>
                <a:cubicBezTo>
                  <a:pt x="1274" y="776"/>
                  <a:pt x="1276" y="774"/>
                  <a:pt x="1278" y="774"/>
                </a:cubicBezTo>
                <a:cubicBezTo>
                  <a:pt x="1295" y="774"/>
                  <a:pt x="1295" y="774"/>
                  <a:pt x="1295" y="774"/>
                </a:cubicBezTo>
                <a:cubicBezTo>
                  <a:pt x="1297" y="774"/>
                  <a:pt x="1298" y="776"/>
                  <a:pt x="1298" y="778"/>
                </a:cubicBezTo>
                <a:cubicBezTo>
                  <a:pt x="1298" y="780"/>
                  <a:pt x="1297" y="781"/>
                  <a:pt x="1295" y="781"/>
                </a:cubicBezTo>
                <a:close/>
                <a:moveTo>
                  <a:pt x="1316" y="787"/>
                </a:moveTo>
                <a:cubicBezTo>
                  <a:pt x="1311" y="787"/>
                  <a:pt x="1307" y="783"/>
                  <a:pt x="1307" y="778"/>
                </a:cubicBezTo>
                <a:cubicBezTo>
                  <a:pt x="1307" y="773"/>
                  <a:pt x="1311" y="768"/>
                  <a:pt x="1316" y="768"/>
                </a:cubicBezTo>
                <a:cubicBezTo>
                  <a:pt x="1321" y="768"/>
                  <a:pt x="1325" y="773"/>
                  <a:pt x="1325" y="778"/>
                </a:cubicBezTo>
                <a:cubicBezTo>
                  <a:pt x="1325" y="783"/>
                  <a:pt x="1321" y="787"/>
                  <a:pt x="1316" y="787"/>
                </a:cubicBezTo>
                <a:close/>
                <a:moveTo>
                  <a:pt x="1340" y="740"/>
                </a:moveTo>
                <a:cubicBezTo>
                  <a:pt x="1340" y="748"/>
                  <a:pt x="1334" y="754"/>
                  <a:pt x="1326" y="754"/>
                </a:cubicBezTo>
                <a:cubicBezTo>
                  <a:pt x="918" y="754"/>
                  <a:pt x="642" y="754"/>
                  <a:pt x="455" y="754"/>
                </a:cubicBezTo>
                <a:cubicBezTo>
                  <a:pt x="455" y="754"/>
                  <a:pt x="455" y="754"/>
                  <a:pt x="455" y="754"/>
                </a:cubicBezTo>
                <a:cubicBezTo>
                  <a:pt x="64" y="754"/>
                  <a:pt x="64" y="754"/>
                  <a:pt x="64" y="754"/>
                </a:cubicBezTo>
                <a:cubicBezTo>
                  <a:pt x="56" y="754"/>
                  <a:pt x="49" y="747"/>
                  <a:pt x="49" y="739"/>
                </a:cubicBezTo>
                <a:cubicBezTo>
                  <a:pt x="49" y="739"/>
                  <a:pt x="49" y="739"/>
                  <a:pt x="49" y="470"/>
                </a:cubicBezTo>
                <a:cubicBezTo>
                  <a:pt x="49" y="417"/>
                  <a:pt x="49" y="372"/>
                  <a:pt x="49" y="332"/>
                </a:cubicBezTo>
                <a:cubicBezTo>
                  <a:pt x="49" y="63"/>
                  <a:pt x="49" y="63"/>
                  <a:pt x="49" y="63"/>
                </a:cubicBezTo>
                <a:cubicBezTo>
                  <a:pt x="49" y="55"/>
                  <a:pt x="56" y="48"/>
                  <a:pt x="64" y="48"/>
                </a:cubicBezTo>
                <a:cubicBezTo>
                  <a:pt x="1326" y="48"/>
                  <a:pt x="1326" y="48"/>
                  <a:pt x="1326" y="48"/>
                </a:cubicBezTo>
                <a:cubicBezTo>
                  <a:pt x="1334" y="48"/>
                  <a:pt x="1340" y="55"/>
                  <a:pt x="1340" y="63"/>
                </a:cubicBezTo>
                <a:cubicBezTo>
                  <a:pt x="1340" y="740"/>
                  <a:pt x="1340" y="740"/>
                  <a:pt x="1340" y="740"/>
                </a:cubicBezTo>
                <a:close/>
              </a:path>
            </a:pathLst>
          </a:custGeom>
          <a:solidFill>
            <a:srgbClr val="FFFFFF"/>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2302" tIns="41151" rIns="82302" bIns="41151" numCol="1" rtlCol="0" anchor="ctr" anchorCtr="0" compatLnSpc="1">
            <a:prstTxWarp prst="textNoShape">
              <a:avLst/>
            </a:prstTxWarp>
          </a:bodyPr>
          <a:lstStyle/>
          <a:p>
            <a:pPr defTabSz="740740"/>
            <a:endParaRPr lang="en-US" spc="-122">
              <a:solidFill>
                <a:schemeClr val="tx1">
                  <a:lumMod val="50000"/>
                </a:schemeClr>
              </a:solidFill>
              <a:latin typeface="Segoe Light" pitchFamily="34" charset="0"/>
            </a:endParaRPr>
          </a:p>
        </p:txBody>
      </p:sp>
      <p:sp>
        <p:nvSpPr>
          <p:cNvPr id="16" name="Freeform 20"/>
          <p:cNvSpPr>
            <a:spLocks noEditPoints="1"/>
          </p:cNvSpPr>
          <p:nvPr/>
        </p:nvSpPr>
        <p:spPr bwMode="black">
          <a:xfrm>
            <a:off x="4032976" y="4562947"/>
            <a:ext cx="1934780" cy="1345129"/>
          </a:xfrm>
          <a:custGeom>
            <a:avLst/>
            <a:gdLst/>
            <a:ahLst/>
            <a:cxnLst>
              <a:cxn ang="0">
                <a:pos x="774" y="456"/>
              </a:cxn>
              <a:cxn ang="0">
                <a:pos x="774" y="36"/>
              </a:cxn>
              <a:cxn ang="0">
                <a:pos x="737" y="0"/>
              </a:cxn>
              <a:cxn ang="0">
                <a:pos x="107" y="0"/>
              </a:cxn>
              <a:cxn ang="0">
                <a:pos x="71" y="36"/>
              </a:cxn>
              <a:cxn ang="0">
                <a:pos x="71" y="456"/>
              </a:cxn>
              <a:cxn ang="0">
                <a:pos x="0" y="544"/>
              </a:cxn>
              <a:cxn ang="0">
                <a:pos x="44" y="588"/>
              </a:cxn>
              <a:cxn ang="0">
                <a:pos x="800" y="588"/>
              </a:cxn>
              <a:cxn ang="0">
                <a:pos x="844" y="544"/>
              </a:cxn>
              <a:cxn ang="0">
                <a:pos x="774" y="456"/>
              </a:cxn>
              <a:cxn ang="0">
                <a:pos x="481" y="554"/>
              </a:cxn>
              <a:cxn ang="0">
                <a:pos x="350" y="554"/>
              </a:cxn>
              <a:cxn ang="0">
                <a:pos x="337" y="547"/>
              </a:cxn>
              <a:cxn ang="0">
                <a:pos x="352" y="519"/>
              </a:cxn>
              <a:cxn ang="0">
                <a:pos x="363" y="514"/>
              </a:cxn>
              <a:cxn ang="0">
                <a:pos x="468" y="514"/>
              </a:cxn>
              <a:cxn ang="0">
                <a:pos x="478" y="519"/>
              </a:cxn>
              <a:cxn ang="0">
                <a:pos x="494" y="547"/>
              </a:cxn>
              <a:cxn ang="0">
                <a:pos x="481" y="554"/>
              </a:cxn>
              <a:cxn ang="0">
                <a:pos x="748" y="456"/>
              </a:cxn>
              <a:cxn ang="0">
                <a:pos x="99" y="456"/>
              </a:cxn>
              <a:cxn ang="0">
                <a:pos x="99" y="42"/>
              </a:cxn>
              <a:cxn ang="0">
                <a:pos x="117" y="24"/>
              </a:cxn>
              <a:cxn ang="0">
                <a:pos x="730" y="24"/>
              </a:cxn>
              <a:cxn ang="0">
                <a:pos x="748" y="42"/>
              </a:cxn>
              <a:cxn ang="0">
                <a:pos x="748" y="456"/>
              </a:cxn>
            </a:cxnLst>
            <a:rect l="0" t="0" r="r" b="b"/>
            <a:pathLst>
              <a:path w="844" h="588">
                <a:moveTo>
                  <a:pt x="774" y="456"/>
                </a:moveTo>
                <a:cubicBezTo>
                  <a:pt x="774" y="36"/>
                  <a:pt x="774" y="36"/>
                  <a:pt x="774" y="36"/>
                </a:cubicBezTo>
                <a:cubicBezTo>
                  <a:pt x="774" y="16"/>
                  <a:pt x="757" y="0"/>
                  <a:pt x="737" y="0"/>
                </a:cubicBezTo>
                <a:cubicBezTo>
                  <a:pt x="107" y="0"/>
                  <a:pt x="107" y="0"/>
                  <a:pt x="107" y="0"/>
                </a:cubicBezTo>
                <a:cubicBezTo>
                  <a:pt x="87" y="0"/>
                  <a:pt x="71" y="16"/>
                  <a:pt x="71" y="36"/>
                </a:cubicBezTo>
                <a:cubicBezTo>
                  <a:pt x="71" y="456"/>
                  <a:pt x="71" y="456"/>
                  <a:pt x="71" y="456"/>
                </a:cubicBezTo>
                <a:cubicBezTo>
                  <a:pt x="0" y="544"/>
                  <a:pt x="0" y="544"/>
                  <a:pt x="0" y="544"/>
                </a:cubicBezTo>
                <a:cubicBezTo>
                  <a:pt x="0" y="568"/>
                  <a:pt x="20" y="588"/>
                  <a:pt x="44" y="588"/>
                </a:cubicBezTo>
                <a:cubicBezTo>
                  <a:pt x="800" y="588"/>
                  <a:pt x="800" y="588"/>
                  <a:pt x="800" y="588"/>
                </a:cubicBezTo>
                <a:cubicBezTo>
                  <a:pt x="824" y="588"/>
                  <a:pt x="844" y="568"/>
                  <a:pt x="844" y="544"/>
                </a:cubicBezTo>
                <a:lnTo>
                  <a:pt x="774" y="456"/>
                </a:lnTo>
                <a:close/>
                <a:moveTo>
                  <a:pt x="481" y="554"/>
                </a:moveTo>
                <a:cubicBezTo>
                  <a:pt x="350" y="554"/>
                  <a:pt x="350" y="554"/>
                  <a:pt x="350" y="554"/>
                </a:cubicBezTo>
                <a:cubicBezTo>
                  <a:pt x="343" y="554"/>
                  <a:pt x="337" y="551"/>
                  <a:pt x="337" y="547"/>
                </a:cubicBezTo>
                <a:cubicBezTo>
                  <a:pt x="352" y="519"/>
                  <a:pt x="352" y="519"/>
                  <a:pt x="352" y="519"/>
                </a:cubicBezTo>
                <a:cubicBezTo>
                  <a:pt x="352" y="516"/>
                  <a:pt x="357" y="514"/>
                  <a:pt x="363" y="514"/>
                </a:cubicBezTo>
                <a:cubicBezTo>
                  <a:pt x="468" y="514"/>
                  <a:pt x="468" y="514"/>
                  <a:pt x="468" y="514"/>
                </a:cubicBezTo>
                <a:cubicBezTo>
                  <a:pt x="473" y="514"/>
                  <a:pt x="478" y="516"/>
                  <a:pt x="478" y="519"/>
                </a:cubicBezTo>
                <a:cubicBezTo>
                  <a:pt x="494" y="547"/>
                  <a:pt x="494" y="547"/>
                  <a:pt x="494" y="547"/>
                </a:cubicBezTo>
                <a:cubicBezTo>
                  <a:pt x="494" y="551"/>
                  <a:pt x="488" y="554"/>
                  <a:pt x="481" y="554"/>
                </a:cubicBezTo>
                <a:close/>
                <a:moveTo>
                  <a:pt x="748" y="456"/>
                </a:moveTo>
                <a:cubicBezTo>
                  <a:pt x="99" y="456"/>
                  <a:pt x="99" y="456"/>
                  <a:pt x="99" y="456"/>
                </a:cubicBezTo>
                <a:cubicBezTo>
                  <a:pt x="99" y="42"/>
                  <a:pt x="99" y="42"/>
                  <a:pt x="99" y="42"/>
                </a:cubicBezTo>
                <a:cubicBezTo>
                  <a:pt x="99" y="32"/>
                  <a:pt x="107" y="24"/>
                  <a:pt x="117" y="24"/>
                </a:cubicBezTo>
                <a:cubicBezTo>
                  <a:pt x="730" y="24"/>
                  <a:pt x="730" y="24"/>
                  <a:pt x="730" y="24"/>
                </a:cubicBezTo>
                <a:cubicBezTo>
                  <a:pt x="740" y="24"/>
                  <a:pt x="748" y="32"/>
                  <a:pt x="748" y="42"/>
                </a:cubicBezTo>
                <a:lnTo>
                  <a:pt x="748" y="456"/>
                </a:lnTo>
                <a:close/>
              </a:path>
            </a:pathLst>
          </a:custGeom>
          <a:solidFill>
            <a:srgbClr val="FFFFFF"/>
          </a:solidFill>
          <a:extLst/>
        </p:spPr>
        <p:txBody>
          <a:bodyPr vert="horz" wrap="square" lIns="82305" tIns="41153" rIns="82305" bIns="41153" numCol="1" anchor="t" anchorCtr="0" compatLnSpc="1">
            <a:prstTxWarp prst="textNoShape">
              <a:avLst/>
            </a:prstTxWarp>
          </a:bodyPr>
          <a:lstStyle/>
          <a:p>
            <a:endParaRPr lang="en-US" sz="900" dirty="0">
              <a:solidFill>
                <a:srgbClr val="FFFFFF"/>
              </a:solidFill>
            </a:endParaRPr>
          </a:p>
        </p:txBody>
      </p:sp>
      <p:sp>
        <p:nvSpPr>
          <p:cNvPr id="17" name="Freeform 5"/>
          <p:cNvSpPr>
            <a:spLocks noEditPoints="1"/>
          </p:cNvSpPr>
          <p:nvPr/>
        </p:nvSpPr>
        <p:spPr bwMode="auto">
          <a:xfrm>
            <a:off x="6257845" y="5033727"/>
            <a:ext cx="458174" cy="874349"/>
          </a:xfrm>
          <a:custGeom>
            <a:avLst/>
            <a:gdLst>
              <a:gd name="T0" fmla="*/ 54 w 58"/>
              <a:gd name="T1" fmla="*/ 0 h 111"/>
              <a:gd name="T2" fmla="*/ 4 w 58"/>
              <a:gd name="T3" fmla="*/ 0 h 111"/>
              <a:gd name="T4" fmla="*/ 0 w 58"/>
              <a:gd name="T5" fmla="*/ 4 h 111"/>
              <a:gd name="T6" fmla="*/ 0 w 58"/>
              <a:gd name="T7" fmla="*/ 107 h 111"/>
              <a:gd name="T8" fmla="*/ 4 w 58"/>
              <a:gd name="T9" fmla="*/ 111 h 111"/>
              <a:gd name="T10" fmla="*/ 54 w 58"/>
              <a:gd name="T11" fmla="*/ 111 h 111"/>
              <a:gd name="T12" fmla="*/ 58 w 58"/>
              <a:gd name="T13" fmla="*/ 107 h 111"/>
              <a:gd name="T14" fmla="*/ 58 w 58"/>
              <a:gd name="T15" fmla="*/ 4 h 111"/>
              <a:gd name="T16" fmla="*/ 54 w 58"/>
              <a:gd name="T17" fmla="*/ 0 h 111"/>
              <a:gd name="T18" fmla="*/ 16 w 58"/>
              <a:gd name="T19" fmla="*/ 102 h 111"/>
              <a:gd name="T20" fmla="*/ 11 w 58"/>
              <a:gd name="T21" fmla="*/ 102 h 111"/>
              <a:gd name="T22" fmla="*/ 13 w 58"/>
              <a:gd name="T23" fmla="*/ 104 h 111"/>
              <a:gd name="T24" fmla="*/ 12 w 58"/>
              <a:gd name="T25" fmla="*/ 104 h 111"/>
              <a:gd name="T26" fmla="*/ 9 w 58"/>
              <a:gd name="T27" fmla="*/ 101 h 111"/>
              <a:gd name="T28" fmla="*/ 12 w 58"/>
              <a:gd name="T29" fmla="*/ 99 h 111"/>
              <a:gd name="T30" fmla="*/ 13 w 58"/>
              <a:gd name="T31" fmla="*/ 99 h 111"/>
              <a:gd name="T32" fmla="*/ 11 w 58"/>
              <a:gd name="T33" fmla="*/ 101 h 111"/>
              <a:gd name="T34" fmla="*/ 16 w 58"/>
              <a:gd name="T35" fmla="*/ 101 h 111"/>
              <a:gd name="T36" fmla="*/ 16 w 58"/>
              <a:gd name="T37" fmla="*/ 102 h 111"/>
              <a:gd name="T38" fmla="*/ 31 w 58"/>
              <a:gd name="T39" fmla="*/ 104 h 111"/>
              <a:gd name="T40" fmla="*/ 28 w 58"/>
              <a:gd name="T41" fmla="*/ 104 h 111"/>
              <a:gd name="T42" fmla="*/ 26 w 58"/>
              <a:gd name="T43" fmla="*/ 103 h 111"/>
              <a:gd name="T44" fmla="*/ 28 w 58"/>
              <a:gd name="T45" fmla="*/ 98 h 111"/>
              <a:gd name="T46" fmla="*/ 30 w 58"/>
              <a:gd name="T47" fmla="*/ 99 h 111"/>
              <a:gd name="T48" fmla="*/ 33 w 58"/>
              <a:gd name="T49" fmla="*/ 99 h 111"/>
              <a:gd name="T50" fmla="*/ 31 w 58"/>
              <a:gd name="T51" fmla="*/ 104 h 111"/>
              <a:gd name="T52" fmla="*/ 49 w 58"/>
              <a:gd name="T53" fmla="*/ 101 h 111"/>
              <a:gd name="T54" fmla="*/ 47 w 58"/>
              <a:gd name="T55" fmla="*/ 103 h 111"/>
              <a:gd name="T56" fmla="*/ 47 w 58"/>
              <a:gd name="T57" fmla="*/ 103 h 111"/>
              <a:gd name="T58" fmla="*/ 46 w 58"/>
              <a:gd name="T59" fmla="*/ 102 h 111"/>
              <a:gd name="T60" fmla="*/ 45 w 58"/>
              <a:gd name="T61" fmla="*/ 104 h 111"/>
              <a:gd name="T62" fmla="*/ 44 w 58"/>
              <a:gd name="T63" fmla="*/ 104 h 111"/>
              <a:gd name="T64" fmla="*/ 44 w 58"/>
              <a:gd name="T65" fmla="*/ 104 h 111"/>
              <a:gd name="T66" fmla="*/ 44 w 58"/>
              <a:gd name="T67" fmla="*/ 103 h 111"/>
              <a:gd name="T68" fmla="*/ 45 w 58"/>
              <a:gd name="T69" fmla="*/ 102 h 111"/>
              <a:gd name="T70" fmla="*/ 45 w 58"/>
              <a:gd name="T71" fmla="*/ 100 h 111"/>
              <a:gd name="T72" fmla="*/ 47 w 58"/>
              <a:gd name="T73" fmla="*/ 98 h 111"/>
              <a:gd name="T74" fmla="*/ 48 w 58"/>
              <a:gd name="T75" fmla="*/ 98 h 111"/>
              <a:gd name="T76" fmla="*/ 49 w 58"/>
              <a:gd name="T77" fmla="*/ 99 h 111"/>
              <a:gd name="T78" fmla="*/ 49 w 58"/>
              <a:gd name="T79" fmla="*/ 101 h 111"/>
              <a:gd name="T80" fmla="*/ 53 w 58"/>
              <a:gd name="T81" fmla="*/ 88 h 111"/>
              <a:gd name="T82" fmla="*/ 6 w 58"/>
              <a:gd name="T83" fmla="*/ 88 h 111"/>
              <a:gd name="T84" fmla="*/ 6 w 58"/>
              <a:gd name="T85" fmla="*/ 9 h 111"/>
              <a:gd name="T86" fmla="*/ 53 w 58"/>
              <a:gd name="T87" fmla="*/ 9 h 111"/>
              <a:gd name="T88" fmla="*/ 53 w 58"/>
              <a:gd name="T89" fmla="*/ 88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8" h="111">
                <a:moveTo>
                  <a:pt x="54" y="0"/>
                </a:moveTo>
                <a:cubicBezTo>
                  <a:pt x="4" y="0"/>
                  <a:pt x="4" y="0"/>
                  <a:pt x="4" y="0"/>
                </a:cubicBezTo>
                <a:cubicBezTo>
                  <a:pt x="2" y="0"/>
                  <a:pt x="0" y="2"/>
                  <a:pt x="0" y="4"/>
                </a:cubicBezTo>
                <a:cubicBezTo>
                  <a:pt x="0" y="107"/>
                  <a:pt x="0" y="107"/>
                  <a:pt x="0" y="107"/>
                </a:cubicBezTo>
                <a:cubicBezTo>
                  <a:pt x="0" y="109"/>
                  <a:pt x="2" y="111"/>
                  <a:pt x="4" y="111"/>
                </a:cubicBezTo>
                <a:cubicBezTo>
                  <a:pt x="54" y="111"/>
                  <a:pt x="54" y="111"/>
                  <a:pt x="54" y="111"/>
                </a:cubicBezTo>
                <a:cubicBezTo>
                  <a:pt x="56" y="111"/>
                  <a:pt x="58" y="109"/>
                  <a:pt x="58" y="107"/>
                </a:cubicBezTo>
                <a:cubicBezTo>
                  <a:pt x="58" y="4"/>
                  <a:pt x="58" y="4"/>
                  <a:pt x="58" y="4"/>
                </a:cubicBezTo>
                <a:cubicBezTo>
                  <a:pt x="58" y="2"/>
                  <a:pt x="56" y="0"/>
                  <a:pt x="54" y="0"/>
                </a:cubicBezTo>
                <a:close/>
                <a:moveTo>
                  <a:pt x="16" y="102"/>
                </a:moveTo>
                <a:cubicBezTo>
                  <a:pt x="11" y="102"/>
                  <a:pt x="11" y="102"/>
                  <a:pt x="11" y="102"/>
                </a:cubicBezTo>
                <a:cubicBezTo>
                  <a:pt x="13" y="104"/>
                  <a:pt x="13" y="104"/>
                  <a:pt x="13" y="104"/>
                </a:cubicBezTo>
                <a:cubicBezTo>
                  <a:pt x="12" y="104"/>
                  <a:pt x="12" y="104"/>
                  <a:pt x="12" y="104"/>
                </a:cubicBezTo>
                <a:cubicBezTo>
                  <a:pt x="9" y="101"/>
                  <a:pt x="9" y="101"/>
                  <a:pt x="9" y="101"/>
                </a:cubicBezTo>
                <a:cubicBezTo>
                  <a:pt x="12" y="99"/>
                  <a:pt x="12" y="99"/>
                  <a:pt x="12" y="99"/>
                </a:cubicBezTo>
                <a:cubicBezTo>
                  <a:pt x="13" y="99"/>
                  <a:pt x="13" y="99"/>
                  <a:pt x="13" y="99"/>
                </a:cubicBezTo>
                <a:cubicBezTo>
                  <a:pt x="11" y="101"/>
                  <a:pt x="11" y="101"/>
                  <a:pt x="11" y="101"/>
                </a:cubicBezTo>
                <a:cubicBezTo>
                  <a:pt x="16" y="101"/>
                  <a:pt x="16" y="101"/>
                  <a:pt x="16" y="101"/>
                </a:cubicBezTo>
                <a:lnTo>
                  <a:pt x="16" y="102"/>
                </a:lnTo>
                <a:close/>
                <a:moveTo>
                  <a:pt x="31" y="104"/>
                </a:moveTo>
                <a:cubicBezTo>
                  <a:pt x="31" y="104"/>
                  <a:pt x="29" y="104"/>
                  <a:pt x="28" y="104"/>
                </a:cubicBezTo>
                <a:cubicBezTo>
                  <a:pt x="27" y="103"/>
                  <a:pt x="26" y="103"/>
                  <a:pt x="26" y="103"/>
                </a:cubicBezTo>
                <a:cubicBezTo>
                  <a:pt x="28" y="98"/>
                  <a:pt x="28" y="98"/>
                  <a:pt x="28" y="98"/>
                </a:cubicBezTo>
                <a:cubicBezTo>
                  <a:pt x="28" y="98"/>
                  <a:pt x="29" y="98"/>
                  <a:pt x="30" y="99"/>
                </a:cubicBezTo>
                <a:cubicBezTo>
                  <a:pt x="31" y="100"/>
                  <a:pt x="33" y="99"/>
                  <a:pt x="33" y="99"/>
                </a:cubicBezTo>
                <a:lnTo>
                  <a:pt x="31" y="104"/>
                </a:lnTo>
                <a:close/>
                <a:moveTo>
                  <a:pt x="49" y="101"/>
                </a:moveTo>
                <a:cubicBezTo>
                  <a:pt x="49" y="102"/>
                  <a:pt x="48" y="103"/>
                  <a:pt x="47" y="103"/>
                </a:cubicBezTo>
                <a:cubicBezTo>
                  <a:pt x="47" y="103"/>
                  <a:pt x="47" y="103"/>
                  <a:pt x="47" y="103"/>
                </a:cubicBezTo>
                <a:cubicBezTo>
                  <a:pt x="47" y="103"/>
                  <a:pt x="46" y="103"/>
                  <a:pt x="46" y="102"/>
                </a:cubicBezTo>
                <a:cubicBezTo>
                  <a:pt x="46" y="102"/>
                  <a:pt x="46" y="102"/>
                  <a:pt x="45" y="104"/>
                </a:cubicBezTo>
                <a:cubicBezTo>
                  <a:pt x="44" y="104"/>
                  <a:pt x="44" y="104"/>
                  <a:pt x="44" y="104"/>
                </a:cubicBezTo>
                <a:cubicBezTo>
                  <a:pt x="44" y="104"/>
                  <a:pt x="44" y="104"/>
                  <a:pt x="44" y="104"/>
                </a:cubicBezTo>
                <a:cubicBezTo>
                  <a:pt x="44" y="104"/>
                  <a:pt x="44" y="104"/>
                  <a:pt x="44" y="103"/>
                </a:cubicBezTo>
                <a:cubicBezTo>
                  <a:pt x="44" y="103"/>
                  <a:pt x="44" y="103"/>
                  <a:pt x="45" y="102"/>
                </a:cubicBezTo>
                <a:cubicBezTo>
                  <a:pt x="45" y="101"/>
                  <a:pt x="45" y="101"/>
                  <a:pt x="45" y="100"/>
                </a:cubicBezTo>
                <a:cubicBezTo>
                  <a:pt x="45" y="99"/>
                  <a:pt x="46" y="98"/>
                  <a:pt x="47" y="98"/>
                </a:cubicBezTo>
                <a:cubicBezTo>
                  <a:pt x="47" y="98"/>
                  <a:pt x="48" y="98"/>
                  <a:pt x="48" y="98"/>
                </a:cubicBezTo>
                <a:cubicBezTo>
                  <a:pt x="48" y="99"/>
                  <a:pt x="49" y="99"/>
                  <a:pt x="49" y="99"/>
                </a:cubicBezTo>
                <a:cubicBezTo>
                  <a:pt x="49" y="100"/>
                  <a:pt x="50" y="101"/>
                  <a:pt x="49" y="101"/>
                </a:cubicBezTo>
                <a:close/>
                <a:moveTo>
                  <a:pt x="53" y="88"/>
                </a:moveTo>
                <a:cubicBezTo>
                  <a:pt x="6" y="88"/>
                  <a:pt x="6" y="88"/>
                  <a:pt x="6" y="88"/>
                </a:cubicBezTo>
                <a:cubicBezTo>
                  <a:pt x="6" y="9"/>
                  <a:pt x="6" y="9"/>
                  <a:pt x="6" y="9"/>
                </a:cubicBezTo>
                <a:cubicBezTo>
                  <a:pt x="53" y="9"/>
                  <a:pt x="53" y="9"/>
                  <a:pt x="53" y="9"/>
                </a:cubicBezTo>
                <a:lnTo>
                  <a:pt x="53" y="8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Rounded Rectangle 6"/>
          <p:cNvSpPr/>
          <p:nvPr/>
        </p:nvSpPr>
        <p:spPr bwMode="black">
          <a:xfrm rot="16200000">
            <a:off x="7188698" y="4851137"/>
            <a:ext cx="874349" cy="1239530"/>
          </a:xfrm>
          <a:custGeom>
            <a:avLst/>
            <a:gdLst/>
            <a:ahLst/>
            <a:cxnLst/>
            <a:rect l="l" t="t" r="r" b="b"/>
            <a:pathLst>
              <a:path w="3286897" h="4658497">
                <a:moveTo>
                  <a:pt x="1600200" y="4382531"/>
                </a:moveTo>
                <a:cubicBezTo>
                  <a:pt x="1600200" y="4367744"/>
                  <a:pt x="1588213" y="4355757"/>
                  <a:pt x="1573426" y="4355757"/>
                </a:cubicBezTo>
                <a:lnTo>
                  <a:pt x="811428" y="4355757"/>
                </a:lnTo>
                <a:cubicBezTo>
                  <a:pt x="796641" y="4355757"/>
                  <a:pt x="784654" y="4367744"/>
                  <a:pt x="784654" y="4382531"/>
                </a:cubicBezTo>
                <a:lnTo>
                  <a:pt x="784654" y="4489621"/>
                </a:lnTo>
                <a:cubicBezTo>
                  <a:pt x="784654" y="4504408"/>
                  <a:pt x="796641" y="4516395"/>
                  <a:pt x="811428" y="4516395"/>
                </a:cubicBezTo>
                <a:lnTo>
                  <a:pt x="1573426" y="4516395"/>
                </a:lnTo>
                <a:cubicBezTo>
                  <a:pt x="1588213" y="4516395"/>
                  <a:pt x="1600200" y="4504408"/>
                  <a:pt x="1600200" y="4489621"/>
                </a:cubicBezTo>
                <a:close/>
                <a:moveTo>
                  <a:pt x="2502243" y="4382531"/>
                </a:moveTo>
                <a:cubicBezTo>
                  <a:pt x="2502243" y="4367744"/>
                  <a:pt x="2490256" y="4355757"/>
                  <a:pt x="2475469" y="4355757"/>
                </a:cubicBezTo>
                <a:lnTo>
                  <a:pt x="1713471" y="4355757"/>
                </a:lnTo>
                <a:cubicBezTo>
                  <a:pt x="1698684" y="4355757"/>
                  <a:pt x="1686697" y="4367744"/>
                  <a:pt x="1686697" y="4382531"/>
                </a:cubicBezTo>
                <a:lnTo>
                  <a:pt x="1686697" y="4489621"/>
                </a:lnTo>
                <a:cubicBezTo>
                  <a:pt x="1686697" y="4504408"/>
                  <a:pt x="1698684" y="4516395"/>
                  <a:pt x="1713471" y="4516395"/>
                </a:cubicBezTo>
                <a:lnTo>
                  <a:pt x="2475469" y="4516395"/>
                </a:lnTo>
                <a:cubicBezTo>
                  <a:pt x="2490256" y="4516395"/>
                  <a:pt x="2502243" y="4504408"/>
                  <a:pt x="2502243" y="4489621"/>
                </a:cubicBezTo>
                <a:close/>
                <a:moveTo>
                  <a:pt x="3021231" y="480896"/>
                </a:moveTo>
                <a:cubicBezTo>
                  <a:pt x="3021231" y="375524"/>
                  <a:pt x="2935811" y="290104"/>
                  <a:pt x="2830439" y="290104"/>
                </a:cubicBezTo>
                <a:lnTo>
                  <a:pt x="444108" y="290104"/>
                </a:lnTo>
                <a:cubicBezTo>
                  <a:pt x="338736" y="290104"/>
                  <a:pt x="253316" y="375524"/>
                  <a:pt x="253316" y="480896"/>
                </a:cubicBezTo>
                <a:lnTo>
                  <a:pt x="253316" y="4029043"/>
                </a:lnTo>
                <a:cubicBezTo>
                  <a:pt x="253316" y="4134415"/>
                  <a:pt x="338736" y="4219835"/>
                  <a:pt x="444108" y="4219835"/>
                </a:cubicBezTo>
                <a:lnTo>
                  <a:pt x="2830439" y="4219835"/>
                </a:lnTo>
                <a:cubicBezTo>
                  <a:pt x="2935811" y="4219835"/>
                  <a:pt x="3021231" y="4134415"/>
                  <a:pt x="3021231" y="4029043"/>
                </a:cubicBezTo>
                <a:close/>
                <a:moveTo>
                  <a:pt x="3286897" y="226566"/>
                </a:moveTo>
                <a:lnTo>
                  <a:pt x="3286897" y="4431931"/>
                </a:lnTo>
                <a:cubicBezTo>
                  <a:pt x="3286897" y="4557060"/>
                  <a:pt x="3185460" y="4658497"/>
                  <a:pt x="3060331" y="4658497"/>
                </a:cubicBezTo>
                <a:lnTo>
                  <a:pt x="226566" y="4658497"/>
                </a:lnTo>
                <a:cubicBezTo>
                  <a:pt x="101437" y="4658497"/>
                  <a:pt x="0" y="4557060"/>
                  <a:pt x="0" y="4431931"/>
                </a:cubicBezTo>
                <a:lnTo>
                  <a:pt x="0" y="226566"/>
                </a:lnTo>
                <a:cubicBezTo>
                  <a:pt x="0" y="101437"/>
                  <a:pt x="101437" y="0"/>
                  <a:pt x="226566" y="0"/>
                </a:cubicBezTo>
                <a:lnTo>
                  <a:pt x="3060331" y="0"/>
                </a:lnTo>
                <a:cubicBezTo>
                  <a:pt x="3185460" y="0"/>
                  <a:pt x="3286897" y="101437"/>
                  <a:pt x="3286897" y="226566"/>
                </a:cubicBezTo>
                <a:close/>
              </a:path>
            </a:pathLst>
          </a:custGeom>
          <a:solidFill>
            <a:srgbClr val="FFFFFF"/>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2302" tIns="41151" rIns="82302" bIns="41151" numCol="1" rtlCol="0" anchor="ctr" anchorCtr="0" compatLnSpc="1">
            <a:prstTxWarp prst="textNoShape">
              <a:avLst/>
            </a:prstTxWarp>
          </a:bodyPr>
          <a:lstStyle/>
          <a:p>
            <a:pPr defTabSz="740740"/>
            <a:endParaRPr lang="en-US" spc="-122" dirty="0">
              <a:solidFill>
                <a:schemeClr val="tx1">
                  <a:lumMod val="50000"/>
                </a:schemeClr>
              </a:solidFill>
              <a:latin typeface="Segoe Light" pitchFamily="34" charset="0"/>
            </a:endParaRPr>
          </a:p>
        </p:txBody>
      </p:sp>
    </p:spTree>
    <p:extLst>
      <p:ext uri="{BB962C8B-B14F-4D97-AF65-F5344CB8AC3E}">
        <p14:creationId xmlns:p14="http://schemas.microsoft.com/office/powerpoint/2010/main" val="21535402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786552433"/>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ext uri="{D42A27DB-BD31-4B8C-83A1-F6EECF244321}">
                <p14:modId xmlns:p14="http://schemas.microsoft.com/office/powerpoint/2010/main" val="27359316"/>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28760"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0" y="0"/>
                        <a:ext cx="158750" cy="158750"/>
                      </a:xfrm>
                      <a:prstGeom prst="rect">
                        <a:avLst/>
                      </a:prstGeom>
                    </p:spPr>
                  </p:pic>
                </p:oleObj>
              </mc:Fallback>
            </mc:AlternateContent>
          </a:graphicData>
        </a:graphic>
      </p:graphicFrame>
      <p:sp>
        <p:nvSpPr>
          <p:cNvPr id="8" name="Text Placeholder 7"/>
          <p:cNvSpPr>
            <a:spLocks noGrp="1"/>
          </p:cNvSpPr>
          <p:nvPr>
            <p:ph type="body" sz="quarter" idx="10"/>
          </p:nvPr>
        </p:nvSpPr>
        <p:spPr/>
        <p:txBody>
          <a:bodyPr/>
          <a:lstStyle/>
          <a:p>
            <a:r>
              <a:rPr lang="en-US" dirty="0" smtClean="0"/>
              <a:t>Getting Started</a:t>
            </a:r>
            <a:endParaRPr lang="en-US" dirty="0"/>
          </a:p>
        </p:txBody>
      </p:sp>
      <p:sp>
        <p:nvSpPr>
          <p:cNvPr id="6" name="Freeform 73"/>
          <p:cNvSpPr>
            <a:spLocks noEditPoints="1"/>
          </p:cNvSpPr>
          <p:nvPr/>
        </p:nvSpPr>
        <p:spPr bwMode="black">
          <a:xfrm>
            <a:off x="-417550" y="3978186"/>
            <a:ext cx="3936002" cy="3799685"/>
          </a:xfrm>
          <a:custGeom>
            <a:avLst/>
            <a:gdLst>
              <a:gd name="T0" fmla="*/ 1799 w 2278"/>
              <a:gd name="T1" fmla="*/ 879 h 2201"/>
              <a:gd name="T2" fmla="*/ 1711 w 2278"/>
              <a:gd name="T3" fmla="*/ 335 h 2201"/>
              <a:gd name="T4" fmla="*/ 1363 w 2278"/>
              <a:gd name="T5" fmla="*/ 315 h 2201"/>
              <a:gd name="T6" fmla="*/ 1068 w 2278"/>
              <a:gd name="T7" fmla="*/ 0 h 2201"/>
              <a:gd name="T8" fmla="*/ 810 w 2278"/>
              <a:gd name="T9" fmla="*/ 412 h 2201"/>
              <a:gd name="T10" fmla="*/ 408 w 2278"/>
              <a:gd name="T11" fmla="*/ 325 h 2201"/>
              <a:gd name="T12" fmla="*/ 246 w 2278"/>
              <a:gd name="T13" fmla="*/ 841 h 2201"/>
              <a:gd name="T14" fmla="*/ 0 w 2278"/>
              <a:gd name="T15" fmla="*/ 1138 h 2201"/>
              <a:gd name="T16" fmla="*/ 338 w 2278"/>
              <a:gd name="T17" fmla="*/ 1396 h 2201"/>
              <a:gd name="T18" fmla="*/ 166 w 2278"/>
              <a:gd name="T19" fmla="*/ 1885 h 2201"/>
              <a:gd name="T20" fmla="*/ 769 w 2278"/>
              <a:gd name="T21" fmla="*/ 1966 h 2201"/>
              <a:gd name="T22" fmla="*/ 1053 w 2278"/>
              <a:gd name="T23" fmla="*/ 2200 h 2201"/>
              <a:gd name="T24" fmla="*/ 1081 w 2278"/>
              <a:gd name="T25" fmla="*/ 2201 h 2201"/>
              <a:gd name="T26" fmla="*/ 1184 w 2278"/>
              <a:gd name="T27" fmla="*/ 1949 h 2201"/>
              <a:gd name="T28" fmla="*/ 1666 w 2278"/>
              <a:gd name="T29" fmla="*/ 1872 h 2201"/>
              <a:gd name="T30" fmla="*/ 1874 w 2278"/>
              <a:gd name="T31" fmla="*/ 1743 h 2201"/>
              <a:gd name="T32" fmla="*/ 2060 w 2278"/>
              <a:gd name="T33" fmla="*/ 1273 h 2201"/>
              <a:gd name="T34" fmla="*/ 1940 w 2278"/>
              <a:gd name="T35" fmla="*/ 1369 h 2201"/>
              <a:gd name="T36" fmla="*/ 1385 w 2278"/>
              <a:gd name="T37" fmla="*/ 1279 h 2201"/>
              <a:gd name="T38" fmla="*/ 1837 w 2278"/>
              <a:gd name="T39" fmla="*/ 1733 h 2201"/>
              <a:gd name="T40" fmla="*/ 1302 w 2278"/>
              <a:gd name="T41" fmla="*/ 1393 h 2201"/>
              <a:gd name="T42" fmla="*/ 1433 w 2278"/>
              <a:gd name="T43" fmla="*/ 1759 h 2201"/>
              <a:gd name="T44" fmla="*/ 1193 w 2278"/>
              <a:gd name="T45" fmla="*/ 1461 h 2201"/>
              <a:gd name="T46" fmla="*/ 1156 w 2278"/>
              <a:gd name="T47" fmla="*/ 1924 h 2201"/>
              <a:gd name="T48" fmla="*/ 1053 w 2278"/>
              <a:gd name="T49" fmla="*/ 1484 h 2201"/>
              <a:gd name="T50" fmla="*/ 878 w 2278"/>
              <a:gd name="T51" fmla="*/ 1857 h 2201"/>
              <a:gd name="T52" fmla="*/ 804 w 2278"/>
              <a:gd name="T53" fmla="*/ 1753 h 2201"/>
              <a:gd name="T54" fmla="*/ 438 w 2278"/>
              <a:gd name="T55" fmla="*/ 1789 h 2201"/>
              <a:gd name="T56" fmla="*/ 369 w 2278"/>
              <a:gd name="T57" fmla="*/ 1741 h 2201"/>
              <a:gd name="T58" fmla="*/ 551 w 2278"/>
              <a:gd name="T59" fmla="*/ 1362 h 2201"/>
              <a:gd name="T60" fmla="*/ 447 w 2278"/>
              <a:gd name="T61" fmla="*/ 1287 h 2201"/>
              <a:gd name="T62" fmla="*/ 723 w 2278"/>
              <a:gd name="T63" fmla="*/ 1153 h 2201"/>
              <a:gd name="T64" fmla="*/ 253 w 2278"/>
              <a:gd name="T65" fmla="*/ 1023 h 2201"/>
              <a:gd name="T66" fmla="*/ 745 w 2278"/>
              <a:gd name="T67" fmla="*/ 1014 h 2201"/>
              <a:gd name="T68" fmla="*/ 386 w 2278"/>
              <a:gd name="T69" fmla="*/ 736 h 2201"/>
              <a:gd name="T70" fmla="*/ 813 w 2278"/>
              <a:gd name="T71" fmla="*/ 904 h 2201"/>
              <a:gd name="T72" fmla="*/ 701 w 2278"/>
              <a:gd name="T73" fmla="*/ 530 h 2201"/>
              <a:gd name="T74" fmla="*/ 944 w 2278"/>
              <a:gd name="T75" fmla="*/ 815 h 2201"/>
              <a:gd name="T76" fmla="*/ 996 w 2278"/>
              <a:gd name="T77" fmla="*/ 287 h 2201"/>
              <a:gd name="T78" fmla="*/ 1083 w 2278"/>
              <a:gd name="T79" fmla="*/ 792 h 2201"/>
              <a:gd name="T80" fmla="*/ 1253 w 2278"/>
              <a:gd name="T81" fmla="*/ 424 h 2201"/>
              <a:gd name="T82" fmla="*/ 1331 w 2278"/>
              <a:gd name="T83" fmla="*/ 529 h 2201"/>
              <a:gd name="T84" fmla="*/ 1558 w 2278"/>
              <a:gd name="T85" fmla="*/ 488 h 2201"/>
              <a:gd name="T86" fmla="*/ 1618 w 2278"/>
              <a:gd name="T87" fmla="*/ 610 h 2201"/>
              <a:gd name="T88" fmla="*/ 1586 w 2278"/>
              <a:gd name="T89" fmla="*/ 914 h 2201"/>
              <a:gd name="T90" fmla="*/ 1690 w 2278"/>
              <a:gd name="T91" fmla="*/ 989 h 2201"/>
              <a:gd name="T92" fmla="*/ 1414 w 2278"/>
              <a:gd name="T93" fmla="*/ 1123 h 2201"/>
              <a:gd name="T94" fmla="*/ 2028 w 2278"/>
              <a:gd name="T95" fmla="*/ 1253 h 2201"/>
              <a:gd name="T96" fmla="*/ 1292 w 2278"/>
              <a:gd name="T97" fmla="*/ 936 h 2201"/>
              <a:gd name="T98" fmla="*/ 1083 w 2278"/>
              <a:gd name="T99" fmla="*/ 837 h 2201"/>
              <a:gd name="T100" fmla="*/ 945 w 2278"/>
              <a:gd name="T101" fmla="*/ 863 h 2201"/>
              <a:gd name="T102" fmla="*/ 787 w 2278"/>
              <a:gd name="T103" fmla="*/ 1031 h 2201"/>
              <a:gd name="T104" fmla="*/ 787 w 2278"/>
              <a:gd name="T105" fmla="*/ 1245 h 2201"/>
              <a:gd name="T106" fmla="*/ 945 w 2278"/>
              <a:gd name="T107" fmla="*/ 1412 h 2201"/>
              <a:gd name="T108" fmla="*/ 1083 w 2278"/>
              <a:gd name="T109" fmla="*/ 1439 h 2201"/>
              <a:gd name="T110" fmla="*/ 1292 w 2278"/>
              <a:gd name="T111" fmla="*/ 1340 h 2201"/>
              <a:gd name="T112" fmla="*/ 1370 w 2278"/>
              <a:gd name="T113" fmla="*/ 1138 h 2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278" h="2201">
                <a:moveTo>
                  <a:pt x="2125" y="983"/>
                </a:moveTo>
                <a:cubicBezTo>
                  <a:pt x="2074" y="983"/>
                  <a:pt x="2030" y="1007"/>
                  <a:pt x="2002" y="1045"/>
                </a:cubicBezTo>
                <a:cubicBezTo>
                  <a:pt x="1787" y="929"/>
                  <a:pt x="1787" y="929"/>
                  <a:pt x="1787" y="929"/>
                </a:cubicBezTo>
                <a:cubicBezTo>
                  <a:pt x="1795" y="914"/>
                  <a:pt x="1799" y="897"/>
                  <a:pt x="1799" y="879"/>
                </a:cubicBezTo>
                <a:cubicBezTo>
                  <a:pt x="1799" y="828"/>
                  <a:pt x="1764" y="785"/>
                  <a:pt x="1715" y="773"/>
                </a:cubicBezTo>
                <a:cubicBezTo>
                  <a:pt x="1729" y="640"/>
                  <a:pt x="1729" y="640"/>
                  <a:pt x="1729" y="640"/>
                </a:cubicBezTo>
                <a:cubicBezTo>
                  <a:pt x="1805" y="630"/>
                  <a:pt x="1863" y="566"/>
                  <a:pt x="1863" y="488"/>
                </a:cubicBezTo>
                <a:cubicBezTo>
                  <a:pt x="1863" y="404"/>
                  <a:pt x="1795" y="335"/>
                  <a:pt x="1711" y="335"/>
                </a:cubicBezTo>
                <a:cubicBezTo>
                  <a:pt x="1645" y="335"/>
                  <a:pt x="1589" y="377"/>
                  <a:pt x="1567" y="435"/>
                </a:cubicBezTo>
                <a:cubicBezTo>
                  <a:pt x="1472" y="427"/>
                  <a:pt x="1472" y="427"/>
                  <a:pt x="1472" y="427"/>
                </a:cubicBezTo>
                <a:cubicBezTo>
                  <a:pt x="1472" y="426"/>
                  <a:pt x="1472" y="425"/>
                  <a:pt x="1472" y="424"/>
                </a:cubicBezTo>
                <a:cubicBezTo>
                  <a:pt x="1472" y="364"/>
                  <a:pt x="1423" y="315"/>
                  <a:pt x="1363" y="315"/>
                </a:cubicBezTo>
                <a:cubicBezTo>
                  <a:pt x="1334" y="315"/>
                  <a:pt x="1309" y="326"/>
                  <a:pt x="1289" y="343"/>
                </a:cubicBezTo>
                <a:cubicBezTo>
                  <a:pt x="1187" y="250"/>
                  <a:pt x="1187" y="250"/>
                  <a:pt x="1187" y="250"/>
                </a:cubicBezTo>
                <a:cubicBezTo>
                  <a:pt x="1208" y="223"/>
                  <a:pt x="1221" y="190"/>
                  <a:pt x="1221" y="153"/>
                </a:cubicBezTo>
                <a:cubicBezTo>
                  <a:pt x="1221" y="69"/>
                  <a:pt x="1153" y="0"/>
                  <a:pt x="1068" y="0"/>
                </a:cubicBezTo>
                <a:cubicBezTo>
                  <a:pt x="984" y="0"/>
                  <a:pt x="916" y="69"/>
                  <a:pt x="916" y="153"/>
                </a:cubicBezTo>
                <a:cubicBezTo>
                  <a:pt x="916" y="197"/>
                  <a:pt x="935" y="237"/>
                  <a:pt x="965" y="265"/>
                </a:cubicBezTo>
                <a:cubicBezTo>
                  <a:pt x="856" y="422"/>
                  <a:pt x="856" y="422"/>
                  <a:pt x="856" y="422"/>
                </a:cubicBezTo>
                <a:cubicBezTo>
                  <a:pt x="842" y="416"/>
                  <a:pt x="827" y="412"/>
                  <a:pt x="810" y="412"/>
                </a:cubicBezTo>
                <a:cubicBezTo>
                  <a:pt x="760" y="412"/>
                  <a:pt x="717" y="446"/>
                  <a:pt x="705" y="493"/>
                </a:cubicBezTo>
                <a:cubicBezTo>
                  <a:pt x="561" y="480"/>
                  <a:pt x="561" y="480"/>
                  <a:pt x="561" y="480"/>
                </a:cubicBezTo>
                <a:cubicBezTo>
                  <a:pt x="561" y="480"/>
                  <a:pt x="561" y="479"/>
                  <a:pt x="561" y="478"/>
                </a:cubicBezTo>
                <a:cubicBezTo>
                  <a:pt x="561" y="394"/>
                  <a:pt x="493" y="325"/>
                  <a:pt x="408" y="325"/>
                </a:cubicBezTo>
                <a:cubicBezTo>
                  <a:pt x="324" y="325"/>
                  <a:pt x="256" y="394"/>
                  <a:pt x="256" y="478"/>
                </a:cubicBezTo>
                <a:cubicBezTo>
                  <a:pt x="256" y="546"/>
                  <a:pt x="300" y="603"/>
                  <a:pt x="362" y="623"/>
                </a:cubicBezTo>
                <a:cubicBezTo>
                  <a:pt x="348" y="732"/>
                  <a:pt x="348" y="732"/>
                  <a:pt x="348" y="732"/>
                </a:cubicBezTo>
                <a:cubicBezTo>
                  <a:pt x="291" y="736"/>
                  <a:pt x="246" y="783"/>
                  <a:pt x="246" y="841"/>
                </a:cubicBezTo>
                <a:cubicBezTo>
                  <a:pt x="246" y="873"/>
                  <a:pt x="259" y="901"/>
                  <a:pt x="281" y="921"/>
                </a:cubicBezTo>
                <a:cubicBezTo>
                  <a:pt x="221" y="1002"/>
                  <a:pt x="221" y="1002"/>
                  <a:pt x="221" y="1002"/>
                </a:cubicBezTo>
                <a:cubicBezTo>
                  <a:pt x="201" y="991"/>
                  <a:pt x="177" y="985"/>
                  <a:pt x="153" y="985"/>
                </a:cubicBezTo>
                <a:cubicBezTo>
                  <a:pt x="68" y="985"/>
                  <a:pt x="0" y="1054"/>
                  <a:pt x="0" y="1138"/>
                </a:cubicBezTo>
                <a:cubicBezTo>
                  <a:pt x="0" y="1222"/>
                  <a:pt x="68" y="1291"/>
                  <a:pt x="153" y="1291"/>
                </a:cubicBezTo>
                <a:cubicBezTo>
                  <a:pt x="190" y="1291"/>
                  <a:pt x="225" y="1277"/>
                  <a:pt x="251" y="1254"/>
                </a:cubicBezTo>
                <a:cubicBezTo>
                  <a:pt x="354" y="1339"/>
                  <a:pt x="354" y="1339"/>
                  <a:pt x="354" y="1339"/>
                </a:cubicBezTo>
                <a:cubicBezTo>
                  <a:pt x="344" y="1356"/>
                  <a:pt x="338" y="1375"/>
                  <a:pt x="338" y="1396"/>
                </a:cubicBezTo>
                <a:cubicBezTo>
                  <a:pt x="338" y="1436"/>
                  <a:pt x="359" y="1471"/>
                  <a:pt x="392" y="1490"/>
                </a:cubicBezTo>
                <a:cubicBezTo>
                  <a:pt x="332" y="1733"/>
                  <a:pt x="332" y="1733"/>
                  <a:pt x="332" y="1733"/>
                </a:cubicBezTo>
                <a:cubicBezTo>
                  <a:pt x="328" y="1732"/>
                  <a:pt x="323" y="1732"/>
                  <a:pt x="319" y="1732"/>
                </a:cubicBezTo>
                <a:cubicBezTo>
                  <a:pt x="235" y="1732"/>
                  <a:pt x="166" y="1800"/>
                  <a:pt x="166" y="1885"/>
                </a:cubicBezTo>
                <a:cubicBezTo>
                  <a:pt x="166" y="1969"/>
                  <a:pt x="235" y="2038"/>
                  <a:pt x="319" y="2038"/>
                </a:cubicBezTo>
                <a:cubicBezTo>
                  <a:pt x="399" y="2038"/>
                  <a:pt x="464" y="1977"/>
                  <a:pt x="471" y="1899"/>
                </a:cubicBezTo>
                <a:cubicBezTo>
                  <a:pt x="664" y="1884"/>
                  <a:pt x="664" y="1884"/>
                  <a:pt x="664" y="1884"/>
                </a:cubicBezTo>
                <a:cubicBezTo>
                  <a:pt x="676" y="1931"/>
                  <a:pt x="718" y="1966"/>
                  <a:pt x="769" y="1966"/>
                </a:cubicBezTo>
                <a:cubicBezTo>
                  <a:pt x="802" y="1966"/>
                  <a:pt x="832" y="1951"/>
                  <a:pt x="852" y="1928"/>
                </a:cubicBezTo>
                <a:cubicBezTo>
                  <a:pt x="931" y="1982"/>
                  <a:pt x="931" y="1982"/>
                  <a:pt x="931" y="1982"/>
                </a:cubicBezTo>
                <a:cubicBezTo>
                  <a:pt x="921" y="2002"/>
                  <a:pt x="916" y="2024"/>
                  <a:pt x="916" y="2049"/>
                </a:cubicBezTo>
                <a:cubicBezTo>
                  <a:pt x="916" y="2128"/>
                  <a:pt x="976" y="2193"/>
                  <a:pt x="1053" y="2200"/>
                </a:cubicBezTo>
                <a:cubicBezTo>
                  <a:pt x="1053" y="2201"/>
                  <a:pt x="1053" y="2201"/>
                  <a:pt x="1053" y="2201"/>
                </a:cubicBezTo>
                <a:cubicBezTo>
                  <a:pt x="1056" y="2201"/>
                  <a:pt x="1056" y="2201"/>
                  <a:pt x="1056" y="2201"/>
                </a:cubicBezTo>
                <a:cubicBezTo>
                  <a:pt x="1060" y="2201"/>
                  <a:pt x="1064" y="2201"/>
                  <a:pt x="1068" y="2201"/>
                </a:cubicBezTo>
                <a:cubicBezTo>
                  <a:pt x="1073" y="2201"/>
                  <a:pt x="1077" y="2201"/>
                  <a:pt x="1081" y="2201"/>
                </a:cubicBezTo>
                <a:cubicBezTo>
                  <a:pt x="1083" y="2201"/>
                  <a:pt x="1083" y="2201"/>
                  <a:pt x="1083" y="2201"/>
                </a:cubicBezTo>
                <a:cubicBezTo>
                  <a:pt x="1083" y="2201"/>
                  <a:pt x="1083" y="2201"/>
                  <a:pt x="1083" y="2201"/>
                </a:cubicBezTo>
                <a:cubicBezTo>
                  <a:pt x="1161" y="2193"/>
                  <a:pt x="1221" y="2128"/>
                  <a:pt x="1221" y="2049"/>
                </a:cubicBezTo>
                <a:cubicBezTo>
                  <a:pt x="1221" y="2011"/>
                  <a:pt x="1207" y="1976"/>
                  <a:pt x="1184" y="1949"/>
                </a:cubicBezTo>
                <a:cubicBezTo>
                  <a:pt x="1268" y="1853"/>
                  <a:pt x="1268" y="1853"/>
                  <a:pt x="1268" y="1853"/>
                </a:cubicBezTo>
                <a:cubicBezTo>
                  <a:pt x="1285" y="1863"/>
                  <a:pt x="1304" y="1869"/>
                  <a:pt x="1324" y="1869"/>
                </a:cubicBezTo>
                <a:cubicBezTo>
                  <a:pt x="1364" y="1869"/>
                  <a:pt x="1399" y="1847"/>
                  <a:pt x="1418" y="1815"/>
                </a:cubicBezTo>
                <a:cubicBezTo>
                  <a:pt x="1666" y="1872"/>
                  <a:pt x="1666" y="1872"/>
                  <a:pt x="1666" y="1872"/>
                </a:cubicBezTo>
                <a:cubicBezTo>
                  <a:pt x="1665" y="1876"/>
                  <a:pt x="1665" y="1880"/>
                  <a:pt x="1665" y="1885"/>
                </a:cubicBezTo>
                <a:cubicBezTo>
                  <a:pt x="1665" y="1969"/>
                  <a:pt x="1734" y="2038"/>
                  <a:pt x="1818" y="2038"/>
                </a:cubicBezTo>
                <a:cubicBezTo>
                  <a:pt x="1902" y="2038"/>
                  <a:pt x="1971" y="1969"/>
                  <a:pt x="1971" y="1885"/>
                </a:cubicBezTo>
                <a:cubicBezTo>
                  <a:pt x="1971" y="1820"/>
                  <a:pt x="1931" y="1765"/>
                  <a:pt x="1874" y="1743"/>
                </a:cubicBezTo>
                <a:cubicBezTo>
                  <a:pt x="1893" y="1572"/>
                  <a:pt x="1893" y="1572"/>
                  <a:pt x="1893" y="1572"/>
                </a:cubicBezTo>
                <a:cubicBezTo>
                  <a:pt x="1949" y="1567"/>
                  <a:pt x="1994" y="1520"/>
                  <a:pt x="1994" y="1463"/>
                </a:cubicBezTo>
                <a:cubicBezTo>
                  <a:pt x="1994" y="1436"/>
                  <a:pt x="1984" y="1412"/>
                  <a:pt x="1969" y="1393"/>
                </a:cubicBezTo>
                <a:cubicBezTo>
                  <a:pt x="2060" y="1273"/>
                  <a:pt x="2060" y="1273"/>
                  <a:pt x="2060" y="1273"/>
                </a:cubicBezTo>
                <a:cubicBezTo>
                  <a:pt x="2080" y="1283"/>
                  <a:pt x="2102" y="1288"/>
                  <a:pt x="2125" y="1288"/>
                </a:cubicBezTo>
                <a:cubicBezTo>
                  <a:pt x="2209" y="1288"/>
                  <a:pt x="2278" y="1220"/>
                  <a:pt x="2278" y="1135"/>
                </a:cubicBezTo>
                <a:cubicBezTo>
                  <a:pt x="2278" y="1051"/>
                  <a:pt x="2209" y="983"/>
                  <a:pt x="2125" y="983"/>
                </a:cubicBezTo>
                <a:close/>
                <a:moveTo>
                  <a:pt x="1940" y="1369"/>
                </a:moveTo>
                <a:cubicBezTo>
                  <a:pt x="1924" y="1359"/>
                  <a:pt x="1905" y="1353"/>
                  <a:pt x="1884" y="1353"/>
                </a:cubicBezTo>
                <a:cubicBezTo>
                  <a:pt x="1838" y="1353"/>
                  <a:pt x="1798" y="1383"/>
                  <a:pt x="1782" y="1424"/>
                </a:cubicBezTo>
                <a:cubicBezTo>
                  <a:pt x="1392" y="1262"/>
                  <a:pt x="1392" y="1262"/>
                  <a:pt x="1392" y="1262"/>
                </a:cubicBezTo>
                <a:cubicBezTo>
                  <a:pt x="1390" y="1268"/>
                  <a:pt x="1387" y="1273"/>
                  <a:pt x="1385" y="1279"/>
                </a:cubicBezTo>
                <a:cubicBezTo>
                  <a:pt x="1777" y="1441"/>
                  <a:pt x="1777" y="1441"/>
                  <a:pt x="1777" y="1441"/>
                </a:cubicBezTo>
                <a:cubicBezTo>
                  <a:pt x="1776" y="1448"/>
                  <a:pt x="1775" y="1455"/>
                  <a:pt x="1775" y="1463"/>
                </a:cubicBezTo>
                <a:cubicBezTo>
                  <a:pt x="1775" y="1513"/>
                  <a:pt x="1809" y="1555"/>
                  <a:pt x="1855" y="1568"/>
                </a:cubicBezTo>
                <a:cubicBezTo>
                  <a:pt x="1837" y="1733"/>
                  <a:pt x="1837" y="1733"/>
                  <a:pt x="1837" y="1733"/>
                </a:cubicBezTo>
                <a:cubicBezTo>
                  <a:pt x="1831" y="1733"/>
                  <a:pt x="1825" y="1732"/>
                  <a:pt x="1818" y="1732"/>
                </a:cubicBezTo>
                <a:cubicBezTo>
                  <a:pt x="1781" y="1732"/>
                  <a:pt x="1746" y="1746"/>
                  <a:pt x="1720" y="1768"/>
                </a:cubicBezTo>
                <a:cubicBezTo>
                  <a:pt x="1324" y="1372"/>
                  <a:pt x="1324" y="1372"/>
                  <a:pt x="1324" y="1372"/>
                </a:cubicBezTo>
                <a:cubicBezTo>
                  <a:pt x="1317" y="1379"/>
                  <a:pt x="1310" y="1386"/>
                  <a:pt x="1302" y="1393"/>
                </a:cubicBezTo>
                <a:cubicBezTo>
                  <a:pt x="1699" y="1789"/>
                  <a:pt x="1699" y="1789"/>
                  <a:pt x="1699" y="1789"/>
                </a:cubicBezTo>
                <a:cubicBezTo>
                  <a:pt x="1688" y="1803"/>
                  <a:pt x="1679" y="1818"/>
                  <a:pt x="1674" y="1835"/>
                </a:cubicBezTo>
                <a:cubicBezTo>
                  <a:pt x="1432" y="1779"/>
                  <a:pt x="1432" y="1779"/>
                  <a:pt x="1432" y="1779"/>
                </a:cubicBezTo>
                <a:cubicBezTo>
                  <a:pt x="1433" y="1773"/>
                  <a:pt x="1433" y="1766"/>
                  <a:pt x="1433" y="1759"/>
                </a:cubicBezTo>
                <a:cubicBezTo>
                  <a:pt x="1433" y="1699"/>
                  <a:pt x="1385" y="1650"/>
                  <a:pt x="1324" y="1650"/>
                </a:cubicBezTo>
                <a:cubicBezTo>
                  <a:pt x="1313" y="1650"/>
                  <a:pt x="1302" y="1652"/>
                  <a:pt x="1292" y="1655"/>
                </a:cubicBezTo>
                <a:cubicBezTo>
                  <a:pt x="1209" y="1454"/>
                  <a:pt x="1209" y="1454"/>
                  <a:pt x="1209" y="1454"/>
                </a:cubicBezTo>
                <a:cubicBezTo>
                  <a:pt x="1204" y="1457"/>
                  <a:pt x="1198" y="1459"/>
                  <a:pt x="1193" y="1461"/>
                </a:cubicBezTo>
                <a:cubicBezTo>
                  <a:pt x="1276" y="1662"/>
                  <a:pt x="1276" y="1662"/>
                  <a:pt x="1276" y="1662"/>
                </a:cubicBezTo>
                <a:cubicBezTo>
                  <a:pt x="1240" y="1680"/>
                  <a:pt x="1215" y="1717"/>
                  <a:pt x="1215" y="1759"/>
                </a:cubicBezTo>
                <a:cubicBezTo>
                  <a:pt x="1215" y="1786"/>
                  <a:pt x="1224" y="1810"/>
                  <a:pt x="1240" y="1828"/>
                </a:cubicBezTo>
                <a:cubicBezTo>
                  <a:pt x="1156" y="1924"/>
                  <a:pt x="1156" y="1924"/>
                  <a:pt x="1156" y="1924"/>
                </a:cubicBezTo>
                <a:cubicBezTo>
                  <a:pt x="1135" y="1909"/>
                  <a:pt x="1110" y="1899"/>
                  <a:pt x="1083" y="1897"/>
                </a:cubicBezTo>
                <a:cubicBezTo>
                  <a:pt x="1083" y="1484"/>
                  <a:pt x="1083" y="1484"/>
                  <a:pt x="1083" y="1484"/>
                </a:cubicBezTo>
                <a:cubicBezTo>
                  <a:pt x="1078" y="1484"/>
                  <a:pt x="1073" y="1484"/>
                  <a:pt x="1068" y="1484"/>
                </a:cubicBezTo>
                <a:cubicBezTo>
                  <a:pt x="1063" y="1484"/>
                  <a:pt x="1058" y="1484"/>
                  <a:pt x="1053" y="1484"/>
                </a:cubicBezTo>
                <a:cubicBezTo>
                  <a:pt x="1053" y="1897"/>
                  <a:pt x="1053" y="1897"/>
                  <a:pt x="1053" y="1897"/>
                </a:cubicBezTo>
                <a:cubicBezTo>
                  <a:pt x="1013" y="1901"/>
                  <a:pt x="977" y="1920"/>
                  <a:pt x="952" y="1950"/>
                </a:cubicBezTo>
                <a:cubicBezTo>
                  <a:pt x="871" y="1895"/>
                  <a:pt x="871" y="1895"/>
                  <a:pt x="871" y="1895"/>
                </a:cubicBezTo>
                <a:cubicBezTo>
                  <a:pt x="876" y="1883"/>
                  <a:pt x="878" y="1870"/>
                  <a:pt x="878" y="1857"/>
                </a:cubicBezTo>
                <a:cubicBezTo>
                  <a:pt x="878" y="1815"/>
                  <a:pt x="855" y="1779"/>
                  <a:pt x="820" y="1760"/>
                </a:cubicBezTo>
                <a:cubicBezTo>
                  <a:pt x="944" y="1461"/>
                  <a:pt x="944" y="1461"/>
                  <a:pt x="944" y="1461"/>
                </a:cubicBezTo>
                <a:cubicBezTo>
                  <a:pt x="939" y="1459"/>
                  <a:pt x="933" y="1457"/>
                  <a:pt x="928" y="1454"/>
                </a:cubicBezTo>
                <a:cubicBezTo>
                  <a:pt x="804" y="1753"/>
                  <a:pt x="804" y="1753"/>
                  <a:pt x="804" y="1753"/>
                </a:cubicBezTo>
                <a:cubicBezTo>
                  <a:pt x="793" y="1749"/>
                  <a:pt x="781" y="1747"/>
                  <a:pt x="769" y="1747"/>
                </a:cubicBezTo>
                <a:cubicBezTo>
                  <a:pt x="712" y="1747"/>
                  <a:pt x="666" y="1791"/>
                  <a:pt x="660" y="1846"/>
                </a:cubicBezTo>
                <a:cubicBezTo>
                  <a:pt x="470" y="1861"/>
                  <a:pt x="470" y="1861"/>
                  <a:pt x="470" y="1861"/>
                </a:cubicBezTo>
                <a:cubicBezTo>
                  <a:pt x="466" y="1834"/>
                  <a:pt x="454" y="1810"/>
                  <a:pt x="438" y="1789"/>
                </a:cubicBezTo>
                <a:cubicBezTo>
                  <a:pt x="835" y="1393"/>
                  <a:pt x="835" y="1393"/>
                  <a:pt x="835" y="1393"/>
                </a:cubicBezTo>
                <a:cubicBezTo>
                  <a:pt x="827" y="1386"/>
                  <a:pt x="820" y="1379"/>
                  <a:pt x="813" y="1372"/>
                </a:cubicBezTo>
                <a:cubicBezTo>
                  <a:pt x="417" y="1768"/>
                  <a:pt x="417" y="1768"/>
                  <a:pt x="417" y="1768"/>
                </a:cubicBezTo>
                <a:cubicBezTo>
                  <a:pt x="403" y="1756"/>
                  <a:pt x="387" y="1747"/>
                  <a:pt x="369" y="1741"/>
                </a:cubicBezTo>
                <a:cubicBezTo>
                  <a:pt x="428" y="1504"/>
                  <a:pt x="428" y="1504"/>
                  <a:pt x="428" y="1504"/>
                </a:cubicBezTo>
                <a:cubicBezTo>
                  <a:pt x="434" y="1505"/>
                  <a:pt x="440" y="1505"/>
                  <a:pt x="447" y="1505"/>
                </a:cubicBezTo>
                <a:cubicBezTo>
                  <a:pt x="507" y="1505"/>
                  <a:pt x="556" y="1457"/>
                  <a:pt x="556" y="1396"/>
                </a:cubicBezTo>
                <a:cubicBezTo>
                  <a:pt x="556" y="1384"/>
                  <a:pt x="554" y="1373"/>
                  <a:pt x="551" y="1362"/>
                </a:cubicBezTo>
                <a:cubicBezTo>
                  <a:pt x="752" y="1279"/>
                  <a:pt x="752" y="1279"/>
                  <a:pt x="752" y="1279"/>
                </a:cubicBezTo>
                <a:cubicBezTo>
                  <a:pt x="750" y="1273"/>
                  <a:pt x="747" y="1268"/>
                  <a:pt x="745" y="1262"/>
                </a:cubicBezTo>
                <a:cubicBezTo>
                  <a:pt x="544" y="1345"/>
                  <a:pt x="544" y="1345"/>
                  <a:pt x="544" y="1345"/>
                </a:cubicBezTo>
                <a:cubicBezTo>
                  <a:pt x="525" y="1311"/>
                  <a:pt x="489" y="1287"/>
                  <a:pt x="447" y="1287"/>
                </a:cubicBezTo>
                <a:cubicBezTo>
                  <a:pt x="421" y="1287"/>
                  <a:pt x="397" y="1296"/>
                  <a:pt x="379" y="1311"/>
                </a:cubicBezTo>
                <a:cubicBezTo>
                  <a:pt x="277" y="1226"/>
                  <a:pt x="277" y="1226"/>
                  <a:pt x="277" y="1226"/>
                </a:cubicBezTo>
                <a:cubicBezTo>
                  <a:pt x="292" y="1205"/>
                  <a:pt x="302" y="1180"/>
                  <a:pt x="305" y="1153"/>
                </a:cubicBezTo>
                <a:cubicBezTo>
                  <a:pt x="723" y="1153"/>
                  <a:pt x="723" y="1153"/>
                  <a:pt x="723" y="1153"/>
                </a:cubicBezTo>
                <a:cubicBezTo>
                  <a:pt x="722" y="1148"/>
                  <a:pt x="722" y="1143"/>
                  <a:pt x="722" y="1138"/>
                </a:cubicBezTo>
                <a:cubicBezTo>
                  <a:pt x="722" y="1133"/>
                  <a:pt x="722" y="1128"/>
                  <a:pt x="723" y="1123"/>
                </a:cubicBezTo>
                <a:cubicBezTo>
                  <a:pt x="305" y="1123"/>
                  <a:pt x="305" y="1123"/>
                  <a:pt x="305" y="1123"/>
                </a:cubicBezTo>
                <a:cubicBezTo>
                  <a:pt x="301" y="1083"/>
                  <a:pt x="281" y="1048"/>
                  <a:pt x="253" y="1023"/>
                </a:cubicBezTo>
                <a:cubicBezTo>
                  <a:pt x="312" y="942"/>
                  <a:pt x="312" y="942"/>
                  <a:pt x="312" y="942"/>
                </a:cubicBezTo>
                <a:cubicBezTo>
                  <a:pt x="325" y="947"/>
                  <a:pt x="340" y="950"/>
                  <a:pt x="355" y="950"/>
                </a:cubicBezTo>
                <a:cubicBezTo>
                  <a:pt x="397" y="950"/>
                  <a:pt x="433" y="927"/>
                  <a:pt x="451" y="892"/>
                </a:cubicBezTo>
                <a:cubicBezTo>
                  <a:pt x="745" y="1014"/>
                  <a:pt x="745" y="1014"/>
                  <a:pt x="745" y="1014"/>
                </a:cubicBezTo>
                <a:cubicBezTo>
                  <a:pt x="747" y="1008"/>
                  <a:pt x="750" y="1003"/>
                  <a:pt x="752" y="997"/>
                </a:cubicBezTo>
                <a:cubicBezTo>
                  <a:pt x="458" y="875"/>
                  <a:pt x="458" y="875"/>
                  <a:pt x="458" y="875"/>
                </a:cubicBezTo>
                <a:cubicBezTo>
                  <a:pt x="462" y="865"/>
                  <a:pt x="464" y="853"/>
                  <a:pt x="464" y="841"/>
                </a:cubicBezTo>
                <a:cubicBezTo>
                  <a:pt x="464" y="792"/>
                  <a:pt x="431" y="750"/>
                  <a:pt x="386" y="736"/>
                </a:cubicBezTo>
                <a:cubicBezTo>
                  <a:pt x="399" y="630"/>
                  <a:pt x="399" y="630"/>
                  <a:pt x="399" y="630"/>
                </a:cubicBezTo>
                <a:cubicBezTo>
                  <a:pt x="402" y="630"/>
                  <a:pt x="405" y="631"/>
                  <a:pt x="408" y="631"/>
                </a:cubicBezTo>
                <a:cubicBezTo>
                  <a:pt x="445" y="631"/>
                  <a:pt x="479" y="618"/>
                  <a:pt x="505" y="596"/>
                </a:cubicBezTo>
                <a:cubicBezTo>
                  <a:pt x="813" y="904"/>
                  <a:pt x="813" y="904"/>
                  <a:pt x="813" y="904"/>
                </a:cubicBezTo>
                <a:cubicBezTo>
                  <a:pt x="820" y="897"/>
                  <a:pt x="827" y="889"/>
                  <a:pt x="835" y="883"/>
                </a:cubicBezTo>
                <a:cubicBezTo>
                  <a:pt x="527" y="575"/>
                  <a:pt x="527" y="575"/>
                  <a:pt x="527" y="575"/>
                </a:cubicBezTo>
                <a:cubicBezTo>
                  <a:pt x="540" y="558"/>
                  <a:pt x="550" y="539"/>
                  <a:pt x="556" y="518"/>
                </a:cubicBezTo>
                <a:cubicBezTo>
                  <a:pt x="701" y="530"/>
                  <a:pt x="701" y="530"/>
                  <a:pt x="701" y="530"/>
                </a:cubicBezTo>
                <a:cubicBezTo>
                  <a:pt x="706" y="587"/>
                  <a:pt x="753" y="631"/>
                  <a:pt x="810" y="631"/>
                </a:cubicBezTo>
                <a:cubicBezTo>
                  <a:pt x="823" y="631"/>
                  <a:pt x="835" y="628"/>
                  <a:pt x="846" y="624"/>
                </a:cubicBezTo>
                <a:cubicBezTo>
                  <a:pt x="928" y="822"/>
                  <a:pt x="928" y="822"/>
                  <a:pt x="928" y="822"/>
                </a:cubicBezTo>
                <a:cubicBezTo>
                  <a:pt x="933" y="819"/>
                  <a:pt x="939" y="817"/>
                  <a:pt x="944" y="815"/>
                </a:cubicBezTo>
                <a:cubicBezTo>
                  <a:pt x="863" y="617"/>
                  <a:pt x="863" y="617"/>
                  <a:pt x="863" y="617"/>
                </a:cubicBezTo>
                <a:cubicBezTo>
                  <a:pt x="896" y="599"/>
                  <a:pt x="919" y="563"/>
                  <a:pt x="919" y="521"/>
                </a:cubicBezTo>
                <a:cubicBezTo>
                  <a:pt x="919" y="491"/>
                  <a:pt x="907" y="464"/>
                  <a:pt x="887" y="444"/>
                </a:cubicBezTo>
                <a:cubicBezTo>
                  <a:pt x="996" y="287"/>
                  <a:pt x="996" y="287"/>
                  <a:pt x="996" y="287"/>
                </a:cubicBezTo>
                <a:cubicBezTo>
                  <a:pt x="1013" y="297"/>
                  <a:pt x="1033" y="303"/>
                  <a:pt x="1053" y="305"/>
                </a:cubicBezTo>
                <a:cubicBezTo>
                  <a:pt x="1053" y="792"/>
                  <a:pt x="1053" y="792"/>
                  <a:pt x="1053" y="792"/>
                </a:cubicBezTo>
                <a:cubicBezTo>
                  <a:pt x="1058" y="792"/>
                  <a:pt x="1063" y="792"/>
                  <a:pt x="1068" y="792"/>
                </a:cubicBezTo>
                <a:cubicBezTo>
                  <a:pt x="1073" y="792"/>
                  <a:pt x="1078" y="792"/>
                  <a:pt x="1083" y="792"/>
                </a:cubicBezTo>
                <a:cubicBezTo>
                  <a:pt x="1083" y="305"/>
                  <a:pt x="1083" y="305"/>
                  <a:pt x="1083" y="305"/>
                </a:cubicBezTo>
                <a:cubicBezTo>
                  <a:pt x="1112" y="302"/>
                  <a:pt x="1138" y="292"/>
                  <a:pt x="1159" y="276"/>
                </a:cubicBezTo>
                <a:cubicBezTo>
                  <a:pt x="1266" y="373"/>
                  <a:pt x="1266" y="373"/>
                  <a:pt x="1266" y="373"/>
                </a:cubicBezTo>
                <a:cubicBezTo>
                  <a:pt x="1258" y="388"/>
                  <a:pt x="1253" y="406"/>
                  <a:pt x="1253" y="424"/>
                </a:cubicBezTo>
                <a:cubicBezTo>
                  <a:pt x="1253" y="467"/>
                  <a:pt x="1278" y="504"/>
                  <a:pt x="1314" y="522"/>
                </a:cubicBezTo>
                <a:cubicBezTo>
                  <a:pt x="1193" y="815"/>
                  <a:pt x="1193" y="815"/>
                  <a:pt x="1193" y="815"/>
                </a:cubicBezTo>
                <a:cubicBezTo>
                  <a:pt x="1198" y="817"/>
                  <a:pt x="1204" y="819"/>
                  <a:pt x="1209" y="822"/>
                </a:cubicBezTo>
                <a:cubicBezTo>
                  <a:pt x="1331" y="529"/>
                  <a:pt x="1331" y="529"/>
                  <a:pt x="1331" y="529"/>
                </a:cubicBezTo>
                <a:cubicBezTo>
                  <a:pt x="1341" y="532"/>
                  <a:pt x="1351" y="533"/>
                  <a:pt x="1363" y="533"/>
                </a:cubicBezTo>
                <a:cubicBezTo>
                  <a:pt x="1409" y="533"/>
                  <a:pt x="1448" y="505"/>
                  <a:pt x="1464" y="464"/>
                </a:cubicBezTo>
                <a:cubicBezTo>
                  <a:pt x="1559" y="472"/>
                  <a:pt x="1559" y="472"/>
                  <a:pt x="1559" y="472"/>
                </a:cubicBezTo>
                <a:cubicBezTo>
                  <a:pt x="1558" y="477"/>
                  <a:pt x="1558" y="483"/>
                  <a:pt x="1558" y="488"/>
                </a:cubicBezTo>
                <a:cubicBezTo>
                  <a:pt x="1558" y="527"/>
                  <a:pt x="1572" y="562"/>
                  <a:pt x="1596" y="589"/>
                </a:cubicBezTo>
                <a:cubicBezTo>
                  <a:pt x="1302" y="883"/>
                  <a:pt x="1302" y="883"/>
                  <a:pt x="1302" y="883"/>
                </a:cubicBezTo>
                <a:cubicBezTo>
                  <a:pt x="1310" y="889"/>
                  <a:pt x="1317" y="897"/>
                  <a:pt x="1324" y="904"/>
                </a:cubicBezTo>
                <a:cubicBezTo>
                  <a:pt x="1618" y="610"/>
                  <a:pt x="1618" y="610"/>
                  <a:pt x="1618" y="610"/>
                </a:cubicBezTo>
                <a:cubicBezTo>
                  <a:pt x="1639" y="625"/>
                  <a:pt x="1664" y="636"/>
                  <a:pt x="1691" y="640"/>
                </a:cubicBezTo>
                <a:cubicBezTo>
                  <a:pt x="1678" y="771"/>
                  <a:pt x="1678" y="771"/>
                  <a:pt x="1678" y="771"/>
                </a:cubicBezTo>
                <a:cubicBezTo>
                  <a:pt x="1623" y="777"/>
                  <a:pt x="1581" y="823"/>
                  <a:pt x="1581" y="879"/>
                </a:cubicBezTo>
                <a:cubicBezTo>
                  <a:pt x="1581" y="891"/>
                  <a:pt x="1583" y="903"/>
                  <a:pt x="1586" y="914"/>
                </a:cubicBezTo>
                <a:cubicBezTo>
                  <a:pt x="1385" y="997"/>
                  <a:pt x="1385" y="997"/>
                  <a:pt x="1385" y="997"/>
                </a:cubicBezTo>
                <a:cubicBezTo>
                  <a:pt x="1387" y="1003"/>
                  <a:pt x="1390" y="1008"/>
                  <a:pt x="1392" y="1014"/>
                </a:cubicBezTo>
                <a:cubicBezTo>
                  <a:pt x="1593" y="930"/>
                  <a:pt x="1593" y="930"/>
                  <a:pt x="1593" y="930"/>
                </a:cubicBezTo>
                <a:cubicBezTo>
                  <a:pt x="1612" y="965"/>
                  <a:pt x="1648" y="989"/>
                  <a:pt x="1690" y="989"/>
                </a:cubicBezTo>
                <a:cubicBezTo>
                  <a:pt x="1719" y="989"/>
                  <a:pt x="1745" y="978"/>
                  <a:pt x="1764" y="960"/>
                </a:cubicBezTo>
                <a:cubicBezTo>
                  <a:pt x="1983" y="1078"/>
                  <a:pt x="1983" y="1078"/>
                  <a:pt x="1983" y="1078"/>
                </a:cubicBezTo>
                <a:cubicBezTo>
                  <a:pt x="1978" y="1092"/>
                  <a:pt x="1974" y="1107"/>
                  <a:pt x="1973" y="1123"/>
                </a:cubicBezTo>
                <a:cubicBezTo>
                  <a:pt x="1414" y="1123"/>
                  <a:pt x="1414" y="1123"/>
                  <a:pt x="1414" y="1123"/>
                </a:cubicBezTo>
                <a:cubicBezTo>
                  <a:pt x="1415" y="1128"/>
                  <a:pt x="1415" y="1133"/>
                  <a:pt x="1415" y="1138"/>
                </a:cubicBezTo>
                <a:cubicBezTo>
                  <a:pt x="1415" y="1143"/>
                  <a:pt x="1415" y="1148"/>
                  <a:pt x="1414" y="1153"/>
                </a:cubicBezTo>
                <a:cubicBezTo>
                  <a:pt x="1973" y="1153"/>
                  <a:pt x="1973" y="1153"/>
                  <a:pt x="1973" y="1153"/>
                </a:cubicBezTo>
                <a:cubicBezTo>
                  <a:pt x="1978" y="1193"/>
                  <a:pt x="1998" y="1229"/>
                  <a:pt x="2028" y="1253"/>
                </a:cubicBezTo>
                <a:lnTo>
                  <a:pt x="1940" y="1369"/>
                </a:lnTo>
                <a:close/>
                <a:moveTo>
                  <a:pt x="1350" y="1031"/>
                </a:moveTo>
                <a:cubicBezTo>
                  <a:pt x="1348" y="1025"/>
                  <a:pt x="1345" y="1020"/>
                  <a:pt x="1343" y="1014"/>
                </a:cubicBezTo>
                <a:cubicBezTo>
                  <a:pt x="1330" y="985"/>
                  <a:pt x="1313" y="959"/>
                  <a:pt x="1292" y="936"/>
                </a:cubicBezTo>
                <a:cubicBezTo>
                  <a:pt x="1285" y="928"/>
                  <a:pt x="1278" y="921"/>
                  <a:pt x="1270" y="915"/>
                </a:cubicBezTo>
                <a:cubicBezTo>
                  <a:pt x="1247" y="894"/>
                  <a:pt x="1221" y="876"/>
                  <a:pt x="1192" y="863"/>
                </a:cubicBezTo>
                <a:cubicBezTo>
                  <a:pt x="1186" y="861"/>
                  <a:pt x="1181" y="858"/>
                  <a:pt x="1175" y="856"/>
                </a:cubicBezTo>
                <a:cubicBezTo>
                  <a:pt x="1147" y="845"/>
                  <a:pt x="1116" y="839"/>
                  <a:pt x="1083" y="837"/>
                </a:cubicBezTo>
                <a:cubicBezTo>
                  <a:pt x="1079" y="837"/>
                  <a:pt x="1073" y="837"/>
                  <a:pt x="1068" y="837"/>
                </a:cubicBezTo>
                <a:cubicBezTo>
                  <a:pt x="1063" y="837"/>
                  <a:pt x="1058" y="837"/>
                  <a:pt x="1053" y="837"/>
                </a:cubicBezTo>
                <a:cubicBezTo>
                  <a:pt x="1021" y="839"/>
                  <a:pt x="990" y="845"/>
                  <a:pt x="962" y="856"/>
                </a:cubicBezTo>
                <a:cubicBezTo>
                  <a:pt x="956" y="858"/>
                  <a:pt x="950" y="861"/>
                  <a:pt x="945" y="863"/>
                </a:cubicBezTo>
                <a:cubicBezTo>
                  <a:pt x="916" y="876"/>
                  <a:pt x="890" y="894"/>
                  <a:pt x="866" y="915"/>
                </a:cubicBezTo>
                <a:cubicBezTo>
                  <a:pt x="859" y="921"/>
                  <a:pt x="852" y="928"/>
                  <a:pt x="845" y="936"/>
                </a:cubicBezTo>
                <a:cubicBezTo>
                  <a:pt x="824" y="959"/>
                  <a:pt x="807" y="985"/>
                  <a:pt x="794" y="1014"/>
                </a:cubicBezTo>
                <a:cubicBezTo>
                  <a:pt x="791" y="1020"/>
                  <a:pt x="789" y="1025"/>
                  <a:pt x="787" y="1031"/>
                </a:cubicBezTo>
                <a:cubicBezTo>
                  <a:pt x="776" y="1060"/>
                  <a:pt x="769" y="1091"/>
                  <a:pt x="768" y="1123"/>
                </a:cubicBezTo>
                <a:cubicBezTo>
                  <a:pt x="767" y="1128"/>
                  <a:pt x="767" y="1133"/>
                  <a:pt x="767" y="1138"/>
                </a:cubicBezTo>
                <a:cubicBezTo>
                  <a:pt x="767" y="1143"/>
                  <a:pt x="767" y="1148"/>
                  <a:pt x="768" y="1153"/>
                </a:cubicBezTo>
                <a:cubicBezTo>
                  <a:pt x="769" y="1185"/>
                  <a:pt x="776" y="1216"/>
                  <a:pt x="787" y="1245"/>
                </a:cubicBezTo>
                <a:cubicBezTo>
                  <a:pt x="789" y="1250"/>
                  <a:pt x="791" y="1256"/>
                  <a:pt x="794" y="1261"/>
                </a:cubicBezTo>
                <a:cubicBezTo>
                  <a:pt x="807" y="1290"/>
                  <a:pt x="824" y="1317"/>
                  <a:pt x="845" y="1340"/>
                </a:cubicBezTo>
                <a:cubicBezTo>
                  <a:pt x="852" y="1347"/>
                  <a:pt x="859" y="1354"/>
                  <a:pt x="866" y="1361"/>
                </a:cubicBezTo>
                <a:cubicBezTo>
                  <a:pt x="890" y="1382"/>
                  <a:pt x="916" y="1399"/>
                  <a:pt x="945" y="1412"/>
                </a:cubicBezTo>
                <a:cubicBezTo>
                  <a:pt x="950" y="1415"/>
                  <a:pt x="956" y="1417"/>
                  <a:pt x="962" y="1419"/>
                </a:cubicBezTo>
                <a:cubicBezTo>
                  <a:pt x="990" y="1430"/>
                  <a:pt x="1021" y="1437"/>
                  <a:pt x="1053" y="1439"/>
                </a:cubicBezTo>
                <a:cubicBezTo>
                  <a:pt x="1058" y="1439"/>
                  <a:pt x="1063" y="1439"/>
                  <a:pt x="1068" y="1439"/>
                </a:cubicBezTo>
                <a:cubicBezTo>
                  <a:pt x="1073" y="1439"/>
                  <a:pt x="1079" y="1439"/>
                  <a:pt x="1083" y="1439"/>
                </a:cubicBezTo>
                <a:cubicBezTo>
                  <a:pt x="1116" y="1437"/>
                  <a:pt x="1147" y="1430"/>
                  <a:pt x="1175" y="1419"/>
                </a:cubicBezTo>
                <a:cubicBezTo>
                  <a:pt x="1181" y="1417"/>
                  <a:pt x="1186" y="1415"/>
                  <a:pt x="1192" y="1412"/>
                </a:cubicBezTo>
                <a:cubicBezTo>
                  <a:pt x="1221" y="1399"/>
                  <a:pt x="1247" y="1382"/>
                  <a:pt x="1270" y="1361"/>
                </a:cubicBezTo>
                <a:cubicBezTo>
                  <a:pt x="1278" y="1354"/>
                  <a:pt x="1285" y="1347"/>
                  <a:pt x="1292" y="1340"/>
                </a:cubicBezTo>
                <a:cubicBezTo>
                  <a:pt x="1313" y="1317"/>
                  <a:pt x="1330" y="1290"/>
                  <a:pt x="1343" y="1261"/>
                </a:cubicBezTo>
                <a:cubicBezTo>
                  <a:pt x="1345" y="1256"/>
                  <a:pt x="1348" y="1250"/>
                  <a:pt x="1350" y="1245"/>
                </a:cubicBezTo>
                <a:cubicBezTo>
                  <a:pt x="1361" y="1216"/>
                  <a:pt x="1368" y="1185"/>
                  <a:pt x="1369" y="1153"/>
                </a:cubicBezTo>
                <a:cubicBezTo>
                  <a:pt x="1369" y="1148"/>
                  <a:pt x="1370" y="1143"/>
                  <a:pt x="1370" y="1138"/>
                </a:cubicBezTo>
                <a:cubicBezTo>
                  <a:pt x="1370" y="1133"/>
                  <a:pt x="1369" y="1128"/>
                  <a:pt x="1369" y="1123"/>
                </a:cubicBezTo>
                <a:cubicBezTo>
                  <a:pt x="1368" y="1091"/>
                  <a:pt x="1361" y="1060"/>
                  <a:pt x="1350" y="1031"/>
                </a:cubicBezTo>
                <a:close/>
              </a:path>
            </a:pathLst>
          </a:custGeom>
          <a:solidFill>
            <a:srgbClr val="FFFFFF">
              <a:alpha val="30000"/>
            </a:srgbClr>
          </a:solidFill>
          <a:ln>
            <a:noFill/>
          </a:ln>
        </p:spPr>
        <p:txBody>
          <a:bodyPr vert="horz" wrap="square" lIns="82305" tIns="41153" rIns="82305" bIns="41153"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20661116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32-Point Star 2"/>
          <p:cNvSpPr/>
          <p:nvPr/>
        </p:nvSpPr>
        <p:spPr bwMode="auto">
          <a:xfrm>
            <a:off x="10727471" y="55755"/>
            <a:ext cx="1417289" cy="1270375"/>
          </a:xfrm>
          <a:prstGeom prst="star32">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200" dirty="0" smtClean="0">
                <a:gradFill>
                  <a:gsLst>
                    <a:gs pos="0">
                      <a:srgbClr val="FFFFFF"/>
                    </a:gs>
                    <a:gs pos="100000">
                      <a:srgbClr val="FFFFFF"/>
                    </a:gs>
                  </a:gsLst>
                  <a:lin ang="5400000" scaled="0"/>
                </a:gradFill>
              </a:rPr>
              <a:t>1</a:t>
            </a:r>
            <a:endParaRPr lang="en-US" sz="2200" dirty="0" smtClean="0">
              <a:gradFill>
                <a:gsLst>
                  <a:gs pos="0">
                    <a:srgbClr val="FFFFFF"/>
                  </a:gs>
                  <a:gs pos="100000">
                    <a:srgbClr val="FFFFFF"/>
                  </a:gs>
                </a:gsLst>
                <a:lin ang="5400000" scaled="0"/>
              </a:gradFill>
            </a:endParaRPr>
          </a:p>
        </p:txBody>
      </p:sp>
      <p:sp>
        <p:nvSpPr>
          <p:cNvPr id="10" name="Rectangle 9"/>
          <p:cNvSpPr/>
          <p:nvPr/>
        </p:nvSpPr>
        <p:spPr bwMode="auto">
          <a:xfrm>
            <a:off x="5635487" y="1792880"/>
            <a:ext cx="6040576" cy="408912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aphicFrame>
        <p:nvGraphicFramePr>
          <p:cNvPr id="2" name="Object 1" hidden="1"/>
          <p:cNvGraphicFramePr>
            <a:graphicFrameLocks noChangeAspect="1"/>
          </p:cNvGraphicFramePr>
          <p:nvPr>
            <p:custDataLst>
              <p:tags r:id="rId2"/>
            </p:custDataLst>
            <p:extLst>
              <p:ext uri="{D42A27DB-BD31-4B8C-83A1-F6EECF244321}">
                <p14:modId xmlns:p14="http://schemas.microsoft.com/office/powerpoint/2010/main" val="4013944073"/>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24668"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0" y="0"/>
                        <a:ext cx="158750" cy="158750"/>
                      </a:xfrm>
                      <a:prstGeom prst="rect">
                        <a:avLst/>
                      </a:prstGeom>
                    </p:spPr>
                  </p:pic>
                </p:oleObj>
              </mc:Fallback>
            </mc:AlternateContent>
          </a:graphicData>
        </a:graphic>
      </p:graphicFrame>
      <p:sp>
        <p:nvSpPr>
          <p:cNvPr id="7" name="Title 6"/>
          <p:cNvSpPr>
            <a:spLocks noGrp="1"/>
          </p:cNvSpPr>
          <p:nvPr>
            <p:ph type="title"/>
          </p:nvPr>
        </p:nvSpPr>
        <p:spPr/>
        <p:txBody>
          <a:bodyPr/>
          <a:lstStyle/>
          <a:p>
            <a:r>
              <a:rPr lang="en-US" dirty="0" err="1" smtClean="0"/>
              <a:t>WebMatrix</a:t>
            </a:r>
            <a:r>
              <a:rPr lang="en-US" dirty="0" smtClean="0"/>
              <a:t> Gives You Options</a:t>
            </a:r>
            <a:endParaRPr lang="en-US" dirty="0"/>
          </a:p>
        </p:txBody>
      </p:sp>
      <p:sp>
        <p:nvSpPr>
          <p:cNvPr id="5" name="Text Placeholder 4"/>
          <p:cNvSpPr>
            <a:spLocks noGrp="1"/>
          </p:cNvSpPr>
          <p:nvPr>
            <p:ph type="body" sz="quarter" idx="10"/>
          </p:nvPr>
        </p:nvSpPr>
        <p:spPr>
          <a:xfrm>
            <a:off x="519112" y="2212448"/>
            <a:ext cx="5116375" cy="553998"/>
          </a:xfrm>
        </p:spPr>
        <p:txBody>
          <a:bodyPr/>
          <a:lstStyle/>
          <a:p>
            <a:r>
              <a:rPr lang="en-US" dirty="0" smtClean="0"/>
              <a:t>Start with a template</a:t>
            </a:r>
            <a:endParaRPr lang="en-US" dirty="0"/>
          </a:p>
        </p:txBody>
      </p:sp>
      <p:sp>
        <p:nvSpPr>
          <p:cNvPr id="9" name="Text Placeholder 4"/>
          <p:cNvSpPr txBox="1">
            <a:spLocks/>
          </p:cNvSpPr>
          <p:nvPr/>
        </p:nvSpPr>
        <p:spPr>
          <a:xfrm>
            <a:off x="519112" y="3006445"/>
            <a:ext cx="5116375" cy="1107996"/>
          </a:xfrm>
          <a:prstGeom prst="rect">
            <a:avLst/>
          </a:prstGeom>
        </p:spPr>
        <p:txBody>
          <a:bodyPr vert="horz" wrap="square" lIns="0" tIns="0" rIns="0" bIns="0" rtlCol="0">
            <a:spAutoFit/>
          </a:bodyPr>
          <a:lstStyle>
            <a:lvl1pPr marL="3175" indent="0" algn="l" defTabSz="914363" rtl="0" eaLnBrk="1" latinLnBrk="0" hangingPunct="1">
              <a:lnSpc>
                <a:spcPct val="90000"/>
              </a:lnSpc>
              <a:spcBef>
                <a:spcPts val="0"/>
              </a:spcBef>
              <a:spcAft>
                <a:spcPts val="900"/>
              </a:spcAft>
              <a:buSzPct val="80000"/>
              <a:buFont typeface="Arial" pitchFamily="34" charset="0"/>
              <a:buNone/>
              <a:defRPr sz="4000" kern="1200" spc="-100" baseline="0">
                <a:gradFill>
                  <a:gsLst>
                    <a:gs pos="0">
                      <a:srgbClr val="595959"/>
                    </a:gs>
                    <a:gs pos="86000">
                      <a:srgbClr val="595959"/>
                    </a:gs>
                  </a:gsLst>
                  <a:lin ang="5400000" scaled="0"/>
                </a:gradFill>
                <a:latin typeface="Segoe UI Light" pitchFamily="34" charset="0"/>
                <a:ea typeface="+mn-ea"/>
                <a:cs typeface="+mn-cs"/>
              </a:defRPr>
            </a:lvl1pPr>
            <a:lvl2pPr marL="3175" indent="0" algn="l" defTabSz="914363" rtl="0" eaLnBrk="1" latinLnBrk="0" hangingPunct="1">
              <a:lnSpc>
                <a:spcPct val="90000"/>
              </a:lnSpc>
              <a:spcBef>
                <a:spcPts val="0"/>
              </a:spcBef>
              <a:buSzPct val="80000"/>
              <a:buFont typeface="Arial" pitchFamily="34" charset="0"/>
              <a:buNone/>
              <a:defRPr sz="2000" kern="1200" spc="-50" baseline="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Tx/>
              <a:buBlip>
                <a:blip r:embed="rId7"/>
              </a:buBlip>
              <a:defRPr sz="24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Tx/>
              <a:buBlip>
                <a:blip r:embed="rId7"/>
              </a:buBlip>
              <a:defRPr sz="20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Tx/>
              <a:buBlip>
                <a:blip r:embed="rId7"/>
              </a:buBlip>
              <a:defRPr sz="20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t>Pull in an existing app </a:t>
            </a:r>
            <a:br>
              <a:rPr lang="en-US" dirty="0" smtClean="0"/>
            </a:br>
            <a:r>
              <a:rPr lang="en-US" dirty="0" smtClean="0"/>
              <a:t>and start customizing</a:t>
            </a:r>
            <a:endParaRPr lang="en-US" dirty="0"/>
          </a:p>
        </p:txBody>
      </p:sp>
      <p:sp>
        <p:nvSpPr>
          <p:cNvPr id="11" name="Text Placeholder 4"/>
          <p:cNvSpPr txBox="1">
            <a:spLocks/>
          </p:cNvSpPr>
          <p:nvPr/>
        </p:nvSpPr>
        <p:spPr>
          <a:xfrm>
            <a:off x="519112" y="4354440"/>
            <a:ext cx="5116375" cy="1107996"/>
          </a:xfrm>
          <a:prstGeom prst="rect">
            <a:avLst/>
          </a:prstGeom>
        </p:spPr>
        <p:txBody>
          <a:bodyPr vert="horz" wrap="square" lIns="0" tIns="0" rIns="0" bIns="0" rtlCol="0">
            <a:spAutoFit/>
          </a:bodyPr>
          <a:lstStyle>
            <a:lvl1pPr marL="3175" indent="0" algn="l" defTabSz="914363" rtl="0" eaLnBrk="1" latinLnBrk="0" hangingPunct="1">
              <a:lnSpc>
                <a:spcPct val="90000"/>
              </a:lnSpc>
              <a:spcBef>
                <a:spcPts val="0"/>
              </a:spcBef>
              <a:spcAft>
                <a:spcPts val="900"/>
              </a:spcAft>
              <a:buSzPct val="80000"/>
              <a:buFont typeface="Arial" pitchFamily="34" charset="0"/>
              <a:buNone/>
              <a:defRPr sz="4000" kern="1200" spc="-100" baseline="0">
                <a:gradFill>
                  <a:gsLst>
                    <a:gs pos="0">
                      <a:srgbClr val="595959"/>
                    </a:gs>
                    <a:gs pos="86000">
                      <a:srgbClr val="595959"/>
                    </a:gs>
                  </a:gsLst>
                  <a:lin ang="5400000" scaled="0"/>
                </a:gradFill>
                <a:latin typeface="Segoe UI Light" pitchFamily="34" charset="0"/>
                <a:ea typeface="+mn-ea"/>
                <a:cs typeface="+mn-cs"/>
              </a:defRPr>
            </a:lvl1pPr>
            <a:lvl2pPr marL="3175" indent="0" algn="l" defTabSz="914363" rtl="0" eaLnBrk="1" latinLnBrk="0" hangingPunct="1">
              <a:lnSpc>
                <a:spcPct val="90000"/>
              </a:lnSpc>
              <a:spcBef>
                <a:spcPts val="0"/>
              </a:spcBef>
              <a:buSzPct val="80000"/>
              <a:buFont typeface="Arial" pitchFamily="34" charset="0"/>
              <a:buNone/>
              <a:defRPr sz="2000" kern="1200" spc="-50" baseline="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Tx/>
              <a:buBlip>
                <a:blip r:embed="rId7"/>
              </a:buBlip>
              <a:defRPr sz="24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Tx/>
              <a:buBlip>
                <a:blip r:embed="rId7"/>
              </a:buBlip>
              <a:defRPr sz="20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Tx/>
              <a:buBlip>
                <a:blip r:embed="rId7"/>
              </a:buBlip>
              <a:defRPr sz="20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t>Open an existing site (even remotely)</a:t>
            </a:r>
            <a:endParaRPr lang="en-US" dirty="0"/>
          </a:p>
        </p:txBody>
      </p:sp>
      <p:sp>
        <p:nvSpPr>
          <p:cNvPr id="12" name="Freeform 17"/>
          <p:cNvSpPr>
            <a:spLocks noEditPoints="1"/>
          </p:cNvSpPr>
          <p:nvPr/>
        </p:nvSpPr>
        <p:spPr bwMode="black">
          <a:xfrm>
            <a:off x="7404341" y="2584567"/>
            <a:ext cx="2502869" cy="2505751"/>
          </a:xfrm>
          <a:custGeom>
            <a:avLst/>
            <a:gdLst>
              <a:gd name="T0" fmla="*/ 112 w 300"/>
              <a:gd name="T1" fmla="*/ 75 h 300"/>
              <a:gd name="T2" fmla="*/ 187 w 300"/>
              <a:gd name="T3" fmla="*/ 0 h 300"/>
              <a:gd name="T4" fmla="*/ 150 w 300"/>
              <a:gd name="T5" fmla="*/ 225 h 300"/>
              <a:gd name="T6" fmla="*/ 150 w 300"/>
              <a:gd name="T7" fmla="*/ 300 h 300"/>
              <a:gd name="T8" fmla="*/ 150 w 300"/>
              <a:gd name="T9" fmla="*/ 225 h 300"/>
              <a:gd name="T10" fmla="*/ 217 w 300"/>
              <a:gd name="T11" fmla="*/ 152 h 300"/>
              <a:gd name="T12" fmla="*/ 197 w 300"/>
              <a:gd name="T13" fmla="*/ 168 h 300"/>
              <a:gd name="T14" fmla="*/ 196 w 300"/>
              <a:gd name="T15" fmla="*/ 160 h 300"/>
              <a:gd name="T16" fmla="*/ 159 w 300"/>
              <a:gd name="T17" fmla="*/ 196 h 300"/>
              <a:gd name="T18" fmla="*/ 168 w 300"/>
              <a:gd name="T19" fmla="*/ 198 h 300"/>
              <a:gd name="T20" fmla="*/ 151 w 300"/>
              <a:gd name="T21" fmla="*/ 217 h 300"/>
              <a:gd name="T22" fmla="*/ 131 w 300"/>
              <a:gd name="T23" fmla="*/ 200 h 300"/>
              <a:gd name="T24" fmla="*/ 139 w 300"/>
              <a:gd name="T25" fmla="*/ 198 h 300"/>
              <a:gd name="T26" fmla="*/ 140 w 300"/>
              <a:gd name="T27" fmla="*/ 160 h 300"/>
              <a:gd name="T28" fmla="*/ 103 w 300"/>
              <a:gd name="T29" fmla="*/ 161 h 300"/>
              <a:gd name="T30" fmla="*/ 100 w 300"/>
              <a:gd name="T31" fmla="*/ 169 h 300"/>
              <a:gd name="T32" fmla="*/ 83 w 300"/>
              <a:gd name="T33" fmla="*/ 149 h 300"/>
              <a:gd name="T34" fmla="*/ 103 w 300"/>
              <a:gd name="T35" fmla="*/ 133 h 300"/>
              <a:gd name="T36" fmla="*/ 104 w 300"/>
              <a:gd name="T37" fmla="*/ 141 h 300"/>
              <a:gd name="T38" fmla="*/ 140 w 300"/>
              <a:gd name="T39" fmla="*/ 104 h 300"/>
              <a:gd name="T40" fmla="*/ 132 w 300"/>
              <a:gd name="T41" fmla="*/ 103 h 300"/>
              <a:gd name="T42" fmla="*/ 148 w 300"/>
              <a:gd name="T43" fmla="*/ 84 h 300"/>
              <a:gd name="T44" fmla="*/ 169 w 300"/>
              <a:gd name="T45" fmla="*/ 101 h 300"/>
              <a:gd name="T46" fmla="*/ 160 w 300"/>
              <a:gd name="T47" fmla="*/ 103 h 300"/>
              <a:gd name="T48" fmla="*/ 159 w 300"/>
              <a:gd name="T49" fmla="*/ 141 h 300"/>
              <a:gd name="T50" fmla="*/ 197 w 300"/>
              <a:gd name="T51" fmla="*/ 140 h 300"/>
              <a:gd name="T52" fmla="*/ 200 w 300"/>
              <a:gd name="T53" fmla="*/ 132 h 300"/>
              <a:gd name="T54" fmla="*/ 150 w 300"/>
              <a:gd name="T55" fmla="*/ 150 h 300"/>
              <a:gd name="T56" fmla="*/ 150 w 300"/>
              <a:gd name="T57" fmla="*/ 150 h 300"/>
              <a:gd name="T58" fmla="*/ 0 w 300"/>
              <a:gd name="T59" fmla="*/ 183 h 300"/>
              <a:gd name="T60" fmla="*/ 37 w 300"/>
              <a:gd name="T61" fmla="*/ 118 h 300"/>
              <a:gd name="T62" fmla="*/ 281 w 300"/>
              <a:gd name="T63" fmla="*/ 183 h 300"/>
              <a:gd name="T64" fmla="*/ 281 w 300"/>
              <a:gd name="T65" fmla="*/ 118 h 300"/>
              <a:gd name="T66" fmla="*/ 225 w 300"/>
              <a:gd name="T67" fmla="*/ 150 h 300"/>
              <a:gd name="T68" fmla="*/ 281 w 300"/>
              <a:gd name="T69" fmla="*/ 183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00" h="300">
                <a:moveTo>
                  <a:pt x="187" y="75"/>
                </a:moveTo>
                <a:cubicBezTo>
                  <a:pt x="112" y="75"/>
                  <a:pt x="112" y="75"/>
                  <a:pt x="112" y="75"/>
                </a:cubicBezTo>
                <a:cubicBezTo>
                  <a:pt x="112" y="0"/>
                  <a:pt x="112" y="0"/>
                  <a:pt x="112" y="0"/>
                </a:cubicBezTo>
                <a:cubicBezTo>
                  <a:pt x="187" y="0"/>
                  <a:pt x="187" y="0"/>
                  <a:pt x="187" y="0"/>
                </a:cubicBezTo>
                <a:lnTo>
                  <a:pt x="187" y="75"/>
                </a:lnTo>
                <a:close/>
                <a:moveTo>
                  <a:pt x="150" y="225"/>
                </a:moveTo>
                <a:cubicBezTo>
                  <a:pt x="129" y="225"/>
                  <a:pt x="112" y="242"/>
                  <a:pt x="112" y="263"/>
                </a:cubicBezTo>
                <a:cubicBezTo>
                  <a:pt x="112" y="284"/>
                  <a:pt x="129" y="300"/>
                  <a:pt x="150" y="300"/>
                </a:cubicBezTo>
                <a:cubicBezTo>
                  <a:pt x="171" y="300"/>
                  <a:pt x="187" y="284"/>
                  <a:pt x="187" y="263"/>
                </a:cubicBezTo>
                <a:cubicBezTo>
                  <a:pt x="187" y="242"/>
                  <a:pt x="171" y="225"/>
                  <a:pt x="150" y="225"/>
                </a:cubicBezTo>
                <a:close/>
                <a:moveTo>
                  <a:pt x="217" y="149"/>
                </a:moveTo>
                <a:cubicBezTo>
                  <a:pt x="218" y="150"/>
                  <a:pt x="218" y="151"/>
                  <a:pt x="217" y="152"/>
                </a:cubicBezTo>
                <a:cubicBezTo>
                  <a:pt x="200" y="169"/>
                  <a:pt x="200" y="169"/>
                  <a:pt x="200" y="169"/>
                </a:cubicBezTo>
                <a:cubicBezTo>
                  <a:pt x="198" y="171"/>
                  <a:pt x="197" y="170"/>
                  <a:pt x="197" y="168"/>
                </a:cubicBezTo>
                <a:cubicBezTo>
                  <a:pt x="197" y="161"/>
                  <a:pt x="197" y="161"/>
                  <a:pt x="197" y="161"/>
                </a:cubicBezTo>
                <a:cubicBezTo>
                  <a:pt x="197" y="160"/>
                  <a:pt x="197" y="160"/>
                  <a:pt x="196" y="160"/>
                </a:cubicBezTo>
                <a:cubicBezTo>
                  <a:pt x="159" y="160"/>
                  <a:pt x="159" y="160"/>
                  <a:pt x="159" y="160"/>
                </a:cubicBezTo>
                <a:cubicBezTo>
                  <a:pt x="159" y="196"/>
                  <a:pt x="159" y="196"/>
                  <a:pt x="159" y="196"/>
                </a:cubicBezTo>
                <a:cubicBezTo>
                  <a:pt x="159" y="197"/>
                  <a:pt x="160" y="198"/>
                  <a:pt x="160" y="198"/>
                </a:cubicBezTo>
                <a:cubicBezTo>
                  <a:pt x="168" y="198"/>
                  <a:pt x="168" y="198"/>
                  <a:pt x="168" y="198"/>
                </a:cubicBezTo>
                <a:cubicBezTo>
                  <a:pt x="169" y="198"/>
                  <a:pt x="170" y="199"/>
                  <a:pt x="169" y="200"/>
                </a:cubicBezTo>
                <a:cubicBezTo>
                  <a:pt x="151" y="217"/>
                  <a:pt x="151" y="217"/>
                  <a:pt x="151" y="217"/>
                </a:cubicBezTo>
                <a:cubicBezTo>
                  <a:pt x="151" y="218"/>
                  <a:pt x="149" y="218"/>
                  <a:pt x="148" y="217"/>
                </a:cubicBezTo>
                <a:cubicBezTo>
                  <a:pt x="131" y="200"/>
                  <a:pt x="131" y="200"/>
                  <a:pt x="131" y="200"/>
                </a:cubicBezTo>
                <a:cubicBezTo>
                  <a:pt x="130" y="199"/>
                  <a:pt x="130" y="198"/>
                  <a:pt x="132" y="198"/>
                </a:cubicBezTo>
                <a:cubicBezTo>
                  <a:pt x="139" y="198"/>
                  <a:pt x="139" y="198"/>
                  <a:pt x="139" y="198"/>
                </a:cubicBezTo>
                <a:cubicBezTo>
                  <a:pt x="140" y="198"/>
                  <a:pt x="140" y="197"/>
                  <a:pt x="140" y="196"/>
                </a:cubicBezTo>
                <a:cubicBezTo>
                  <a:pt x="140" y="160"/>
                  <a:pt x="140" y="160"/>
                  <a:pt x="140" y="160"/>
                </a:cubicBezTo>
                <a:cubicBezTo>
                  <a:pt x="104" y="160"/>
                  <a:pt x="104" y="160"/>
                  <a:pt x="104" y="160"/>
                </a:cubicBezTo>
                <a:cubicBezTo>
                  <a:pt x="103" y="160"/>
                  <a:pt x="103" y="160"/>
                  <a:pt x="103" y="161"/>
                </a:cubicBezTo>
                <a:cubicBezTo>
                  <a:pt x="103" y="168"/>
                  <a:pt x="103" y="168"/>
                  <a:pt x="103" y="168"/>
                </a:cubicBezTo>
                <a:cubicBezTo>
                  <a:pt x="103" y="170"/>
                  <a:pt x="101" y="171"/>
                  <a:pt x="100" y="169"/>
                </a:cubicBezTo>
                <a:cubicBezTo>
                  <a:pt x="83" y="152"/>
                  <a:pt x="83" y="152"/>
                  <a:pt x="83" y="152"/>
                </a:cubicBezTo>
                <a:cubicBezTo>
                  <a:pt x="82" y="151"/>
                  <a:pt x="82" y="150"/>
                  <a:pt x="83" y="149"/>
                </a:cubicBezTo>
                <a:cubicBezTo>
                  <a:pt x="100" y="132"/>
                  <a:pt x="100" y="132"/>
                  <a:pt x="100" y="132"/>
                </a:cubicBezTo>
                <a:cubicBezTo>
                  <a:pt x="101" y="130"/>
                  <a:pt x="103" y="131"/>
                  <a:pt x="103" y="133"/>
                </a:cubicBezTo>
                <a:cubicBezTo>
                  <a:pt x="103" y="140"/>
                  <a:pt x="103" y="140"/>
                  <a:pt x="103" y="140"/>
                </a:cubicBezTo>
                <a:cubicBezTo>
                  <a:pt x="103" y="140"/>
                  <a:pt x="103" y="141"/>
                  <a:pt x="104" y="141"/>
                </a:cubicBezTo>
                <a:cubicBezTo>
                  <a:pt x="140" y="141"/>
                  <a:pt x="140" y="141"/>
                  <a:pt x="140" y="141"/>
                </a:cubicBezTo>
                <a:cubicBezTo>
                  <a:pt x="140" y="104"/>
                  <a:pt x="140" y="104"/>
                  <a:pt x="140" y="104"/>
                </a:cubicBezTo>
                <a:cubicBezTo>
                  <a:pt x="140" y="104"/>
                  <a:pt x="140" y="103"/>
                  <a:pt x="139" y="103"/>
                </a:cubicBezTo>
                <a:cubicBezTo>
                  <a:pt x="132" y="103"/>
                  <a:pt x="132" y="103"/>
                  <a:pt x="132" y="103"/>
                </a:cubicBezTo>
                <a:cubicBezTo>
                  <a:pt x="130" y="103"/>
                  <a:pt x="130" y="102"/>
                  <a:pt x="131" y="101"/>
                </a:cubicBezTo>
                <a:cubicBezTo>
                  <a:pt x="148" y="84"/>
                  <a:pt x="148" y="84"/>
                  <a:pt x="148" y="84"/>
                </a:cubicBezTo>
                <a:cubicBezTo>
                  <a:pt x="149" y="83"/>
                  <a:pt x="151" y="83"/>
                  <a:pt x="151" y="84"/>
                </a:cubicBezTo>
                <a:cubicBezTo>
                  <a:pt x="169" y="101"/>
                  <a:pt x="169" y="101"/>
                  <a:pt x="169" y="101"/>
                </a:cubicBezTo>
                <a:cubicBezTo>
                  <a:pt x="170" y="102"/>
                  <a:pt x="169" y="103"/>
                  <a:pt x="168" y="103"/>
                </a:cubicBezTo>
                <a:cubicBezTo>
                  <a:pt x="160" y="103"/>
                  <a:pt x="160" y="103"/>
                  <a:pt x="160" y="103"/>
                </a:cubicBezTo>
                <a:cubicBezTo>
                  <a:pt x="160" y="103"/>
                  <a:pt x="159" y="104"/>
                  <a:pt x="159" y="104"/>
                </a:cubicBezTo>
                <a:cubicBezTo>
                  <a:pt x="159" y="141"/>
                  <a:pt x="159" y="141"/>
                  <a:pt x="159" y="141"/>
                </a:cubicBezTo>
                <a:cubicBezTo>
                  <a:pt x="196" y="141"/>
                  <a:pt x="196" y="141"/>
                  <a:pt x="196" y="141"/>
                </a:cubicBezTo>
                <a:cubicBezTo>
                  <a:pt x="197" y="141"/>
                  <a:pt x="197" y="140"/>
                  <a:pt x="197" y="140"/>
                </a:cubicBezTo>
                <a:cubicBezTo>
                  <a:pt x="197" y="133"/>
                  <a:pt x="197" y="133"/>
                  <a:pt x="197" y="133"/>
                </a:cubicBezTo>
                <a:cubicBezTo>
                  <a:pt x="197" y="131"/>
                  <a:pt x="198" y="130"/>
                  <a:pt x="200" y="132"/>
                </a:cubicBezTo>
                <a:lnTo>
                  <a:pt x="217" y="149"/>
                </a:lnTo>
                <a:close/>
                <a:moveTo>
                  <a:pt x="150" y="150"/>
                </a:moveTo>
                <a:cubicBezTo>
                  <a:pt x="150" y="150"/>
                  <a:pt x="150" y="150"/>
                  <a:pt x="150" y="150"/>
                </a:cubicBezTo>
                <a:cubicBezTo>
                  <a:pt x="150" y="150"/>
                  <a:pt x="150" y="150"/>
                  <a:pt x="150" y="150"/>
                </a:cubicBezTo>
                <a:cubicBezTo>
                  <a:pt x="150" y="150"/>
                  <a:pt x="150" y="150"/>
                  <a:pt x="150" y="150"/>
                </a:cubicBezTo>
                <a:close/>
                <a:moveTo>
                  <a:pt x="0" y="183"/>
                </a:moveTo>
                <a:cubicBezTo>
                  <a:pt x="75" y="183"/>
                  <a:pt x="75" y="183"/>
                  <a:pt x="75" y="183"/>
                </a:cubicBezTo>
                <a:cubicBezTo>
                  <a:pt x="37" y="118"/>
                  <a:pt x="37" y="118"/>
                  <a:pt x="37" y="118"/>
                </a:cubicBezTo>
                <a:lnTo>
                  <a:pt x="0" y="183"/>
                </a:lnTo>
                <a:close/>
                <a:moveTo>
                  <a:pt x="281" y="183"/>
                </a:moveTo>
                <a:cubicBezTo>
                  <a:pt x="300" y="150"/>
                  <a:pt x="300" y="150"/>
                  <a:pt x="300" y="150"/>
                </a:cubicBezTo>
                <a:cubicBezTo>
                  <a:pt x="281" y="118"/>
                  <a:pt x="281" y="118"/>
                  <a:pt x="281" y="118"/>
                </a:cubicBezTo>
                <a:cubicBezTo>
                  <a:pt x="244" y="118"/>
                  <a:pt x="244" y="118"/>
                  <a:pt x="244" y="118"/>
                </a:cubicBezTo>
                <a:cubicBezTo>
                  <a:pt x="225" y="150"/>
                  <a:pt x="225" y="150"/>
                  <a:pt x="225" y="150"/>
                </a:cubicBezTo>
                <a:cubicBezTo>
                  <a:pt x="244" y="183"/>
                  <a:pt x="244" y="183"/>
                  <a:pt x="244" y="183"/>
                </a:cubicBezTo>
                <a:lnTo>
                  <a:pt x="281" y="183"/>
                </a:ln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2551004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decel="100000" fill="hold" grpId="0" nodeType="afterEffect">
                                  <p:stCondLst>
                                    <p:cond delay="0"/>
                                  </p:stCondLst>
                                  <p:childTnLst>
                                    <p:set>
                                      <p:cBhvr>
                                        <p:cTn id="11" dur="1" fill="hold">
                                          <p:stCondLst>
                                            <p:cond delay="0"/>
                                          </p:stCondLst>
                                        </p:cTn>
                                        <p:tgtEl>
                                          <p:spTgt spid="9">
                                            <p:txEl>
                                              <p:pRg st="0" end="0"/>
                                            </p:txEl>
                                          </p:spTgt>
                                        </p:tgtEl>
                                        <p:attrNameLst>
                                          <p:attrName>style.visibility</p:attrName>
                                        </p:attrNameLst>
                                      </p:cBhvr>
                                      <p:to>
                                        <p:strVal val="visible"/>
                                      </p:to>
                                    </p:set>
                                    <p:anim calcmode="lin" valueType="num">
                                      <p:cBhvr additive="base">
                                        <p:cTn id="12" dur="500" fill="hold"/>
                                        <p:tgtEl>
                                          <p:spTgt spid="9">
                                            <p:txEl>
                                              <p:pRg st="0" end="0"/>
                                            </p:txEl>
                                          </p:spTgt>
                                        </p:tgtEl>
                                        <p:attrNameLst>
                                          <p:attrName>ppt_x</p:attrName>
                                        </p:attrNameLst>
                                      </p:cBhvr>
                                      <p:tavLst>
                                        <p:tav tm="0">
                                          <p:val>
                                            <p:strVal val="1+#ppt_w/2"/>
                                          </p:val>
                                        </p:tav>
                                        <p:tav tm="100000">
                                          <p:val>
                                            <p:strVal val="#ppt_x"/>
                                          </p:val>
                                        </p:tav>
                                      </p:tavLst>
                                    </p:anim>
                                    <p:anim calcmode="lin" valueType="num">
                                      <p:cBhvr additive="base">
                                        <p:cTn id="13" dur="500" fill="hold"/>
                                        <p:tgtEl>
                                          <p:spTgt spid="9">
                                            <p:txEl>
                                              <p:pRg st="0" end="0"/>
                                            </p:txEl>
                                          </p:spTgt>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2" decel="100000" fill="hold" grpId="0" nodeType="afterEffect">
                                  <p:stCondLst>
                                    <p:cond delay="0"/>
                                  </p:stCondLst>
                                  <p:childTnLst>
                                    <p:set>
                                      <p:cBhvr>
                                        <p:cTn id="16" dur="1" fill="hold">
                                          <p:stCondLst>
                                            <p:cond delay="0"/>
                                          </p:stCondLst>
                                        </p:cTn>
                                        <p:tgtEl>
                                          <p:spTgt spid="11">
                                            <p:txEl>
                                              <p:pRg st="0" end="0"/>
                                            </p:txEl>
                                          </p:spTgt>
                                        </p:tgtEl>
                                        <p:attrNameLst>
                                          <p:attrName>style.visibility</p:attrName>
                                        </p:attrNameLst>
                                      </p:cBhvr>
                                      <p:to>
                                        <p:strVal val="visible"/>
                                      </p:to>
                                    </p:set>
                                    <p:anim calcmode="lin" valueType="num">
                                      <p:cBhvr additive="base">
                                        <p:cTn id="17" dur="500" fill="hold"/>
                                        <p:tgtEl>
                                          <p:spTgt spid="11">
                                            <p:txEl>
                                              <p:pRg st="0" end="0"/>
                                            </p:txEl>
                                          </p:spTgt>
                                        </p:tgtEl>
                                        <p:attrNameLst>
                                          <p:attrName>ppt_x</p:attrName>
                                        </p:attrNameLst>
                                      </p:cBhvr>
                                      <p:tavLst>
                                        <p:tav tm="0">
                                          <p:val>
                                            <p:strVal val="1+#ppt_w/2"/>
                                          </p:val>
                                        </p:tav>
                                        <p:tav tm="100000">
                                          <p:val>
                                            <p:strVal val="#ppt_x"/>
                                          </p:val>
                                        </p:tav>
                                      </p:tavLst>
                                    </p:anim>
                                    <p:anim calcmode="lin" valueType="num">
                                      <p:cBhvr additive="base">
                                        <p:cTn id="18" dur="500" fill="hold"/>
                                        <p:tgtEl>
                                          <p:spTgt spid="11">
                                            <p:txEl>
                                              <p:pRg st="0" end="0"/>
                                            </p:txEl>
                                          </p:spTgt>
                                        </p:tgtEl>
                                        <p:attrNameLst>
                                          <p:attrName>ppt_y</p:attrName>
                                        </p:attrNameLst>
                                      </p:cBhvr>
                                      <p:tavLst>
                                        <p:tav tm="0">
                                          <p:val>
                                            <p:strVal val="#ppt_y"/>
                                          </p:val>
                                        </p:tav>
                                        <p:tav tm="100000">
                                          <p:val>
                                            <p:strVal val="#ppt_y"/>
                                          </p:val>
                                        </p:tav>
                                      </p:tavLst>
                                    </p:anim>
                                  </p:childTnLst>
                                </p:cTn>
                              </p:par>
                              <p:par>
                                <p:cTn id="19" presetID="2" presetClass="entr" presetSubtype="2" decel="100000" fill="hold" grpId="0" nodeType="withEffect">
                                  <p:stCondLst>
                                    <p:cond delay="250"/>
                                  </p:stCondLst>
                                  <p:childTnLst>
                                    <p:set>
                                      <p:cBhvr>
                                        <p:cTn id="20" dur="1" fill="hold">
                                          <p:stCondLst>
                                            <p:cond delay="0"/>
                                          </p:stCondLst>
                                        </p:cTn>
                                        <p:tgtEl>
                                          <p:spTgt spid="10"/>
                                        </p:tgtEl>
                                        <p:attrNameLst>
                                          <p:attrName>style.visibility</p:attrName>
                                        </p:attrNameLst>
                                      </p:cBhvr>
                                      <p:to>
                                        <p:strVal val="visible"/>
                                      </p:to>
                                    </p:set>
                                    <p:anim calcmode="lin" valueType="num">
                                      <p:cBhvr additive="base">
                                        <p:cTn id="21" dur="500" fill="hold"/>
                                        <p:tgtEl>
                                          <p:spTgt spid="10"/>
                                        </p:tgtEl>
                                        <p:attrNameLst>
                                          <p:attrName>ppt_x</p:attrName>
                                        </p:attrNameLst>
                                      </p:cBhvr>
                                      <p:tavLst>
                                        <p:tav tm="0">
                                          <p:val>
                                            <p:strVal val="1+#ppt_w/2"/>
                                          </p:val>
                                        </p:tav>
                                        <p:tav tm="100000">
                                          <p:val>
                                            <p:strVal val="#ppt_x"/>
                                          </p:val>
                                        </p:tav>
                                      </p:tavLst>
                                    </p:anim>
                                    <p:anim calcmode="lin" valueType="num">
                                      <p:cBhvr additive="base">
                                        <p:cTn id="22"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5" grpId="0" build="p"/>
      <p:bldP spid="9" grpId="0" build="p"/>
      <p:bldP spid="11"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extLst>
              <p:ext uri="{D42A27DB-BD31-4B8C-83A1-F6EECF244321}">
                <p14:modId xmlns:p14="http://schemas.microsoft.com/office/powerpoint/2010/main" val="2709379107"/>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62507" name="think-cell Slide" r:id="rId7" imgW="270" imgH="270" progId="TCLayout.ActiveDocument.1">
                  <p:embed/>
                </p:oleObj>
              </mc:Choice>
              <mc:Fallback>
                <p:oleObj name="think-cell Slide" r:id="rId7" imgW="270" imgH="270" progId="TCLayout.ActiveDocument.1">
                  <p:embed/>
                  <p:pic>
                    <p:nvPicPr>
                      <p:cNvPr id="0" name=""/>
                      <p:cNvPicPr/>
                      <p:nvPr/>
                    </p:nvPicPr>
                    <p:blipFill>
                      <a:blip r:embed="rId8"/>
                      <a:stretch>
                        <a:fillRect/>
                      </a:stretch>
                    </p:blipFill>
                    <p:spPr>
                      <a:xfrm>
                        <a:off x="0" y="0"/>
                        <a:ext cx="158750" cy="158750"/>
                      </a:xfrm>
                      <a:prstGeom prst="rect">
                        <a:avLst/>
                      </a:prstGeom>
                    </p:spPr>
                  </p:pic>
                </p:oleObj>
              </mc:Fallback>
            </mc:AlternateContent>
          </a:graphicData>
        </a:graphic>
      </p:graphicFrame>
      <p:sp>
        <p:nvSpPr>
          <p:cNvPr id="2" name="Title 1"/>
          <p:cNvSpPr>
            <a:spLocks noGrp="1"/>
          </p:cNvSpPr>
          <p:nvPr>
            <p:ph type="title"/>
            <p:custDataLst>
              <p:tags r:id="rId3"/>
            </p:custDataLst>
          </p:nvPr>
        </p:nvSpPr>
        <p:spPr/>
        <p:txBody>
          <a:bodyPr/>
          <a:lstStyle/>
          <a:p>
            <a:r>
              <a:rPr lang="en-US" dirty="0" smtClean="0"/>
              <a:t>Code Completion</a:t>
            </a:r>
            <a:endParaRPr lang="en-US" dirty="0"/>
          </a:p>
        </p:txBody>
      </p:sp>
      <p:sp>
        <p:nvSpPr>
          <p:cNvPr id="11" name="Content Placeholder 10"/>
          <p:cNvSpPr>
            <a:spLocks noGrp="1"/>
          </p:cNvSpPr>
          <p:nvPr>
            <p:ph type="body" sz="quarter" idx="10"/>
            <p:custDataLst>
              <p:tags r:id="rId4"/>
            </p:custDataLst>
          </p:nvPr>
        </p:nvSpPr>
        <p:spPr>
          <a:xfrm>
            <a:off x="519112" y="1447799"/>
            <a:ext cx="11149013" cy="2369880"/>
          </a:xfrm>
        </p:spPr>
        <p:txBody>
          <a:bodyPr/>
          <a:lstStyle/>
          <a:p>
            <a:pPr>
              <a:spcAft>
                <a:spcPts val="1200"/>
              </a:spcAft>
            </a:pPr>
            <a:r>
              <a:rPr lang="en-US" sz="4000" dirty="0" smtClean="0">
                <a:gradFill>
                  <a:gsLst>
                    <a:gs pos="0">
                      <a:schemeClr val="accent2"/>
                    </a:gs>
                    <a:gs pos="100000">
                      <a:schemeClr val="accent2"/>
                    </a:gs>
                  </a:gsLst>
                  <a:lin ang="5400000" scaled="0"/>
                </a:gradFill>
                <a:latin typeface="Segoe UI Light" pitchFamily="34" charset="0"/>
              </a:rPr>
              <a:t>Text Editing Improvements</a:t>
            </a:r>
          </a:p>
          <a:p>
            <a:pPr>
              <a:spcAft>
                <a:spcPts val="1200"/>
              </a:spcAft>
            </a:pPr>
            <a:r>
              <a:rPr lang="en-US" sz="4000" dirty="0" err="1" smtClean="0">
                <a:latin typeface="Segoe UI Light" pitchFamily="34" charset="0"/>
              </a:rPr>
              <a:t>WebMatrix</a:t>
            </a:r>
            <a:r>
              <a:rPr lang="en-US" sz="4000" dirty="0" smtClean="0">
                <a:latin typeface="Segoe UI Light" pitchFamily="34" charset="0"/>
              </a:rPr>
              <a:t> adds code completion </a:t>
            </a:r>
            <a:br>
              <a:rPr lang="en-US" sz="4000" dirty="0" smtClean="0">
                <a:latin typeface="Segoe UI Light" pitchFamily="34" charset="0"/>
              </a:rPr>
            </a:br>
            <a:r>
              <a:rPr lang="en-US" sz="4000" dirty="0" smtClean="0">
                <a:latin typeface="Segoe UI Light" pitchFamily="34" charset="0"/>
              </a:rPr>
              <a:t>features for HTML 5, CSS 3, </a:t>
            </a:r>
            <a:br>
              <a:rPr lang="en-US" sz="4000" dirty="0" smtClean="0">
                <a:latin typeface="Segoe UI Light" pitchFamily="34" charset="0"/>
              </a:rPr>
            </a:br>
            <a:r>
              <a:rPr lang="en-US" sz="4000" dirty="0" smtClean="0">
                <a:latin typeface="Segoe UI Light" pitchFamily="34" charset="0"/>
              </a:rPr>
              <a:t>Razor syntax…</a:t>
            </a:r>
            <a:endParaRPr lang="en-US" sz="4000" dirty="0">
              <a:latin typeface="Segoe UI Light" pitchFamily="34" charset="0"/>
            </a:endParaRPr>
          </a:p>
        </p:txBody>
      </p:sp>
      <p:sp>
        <p:nvSpPr>
          <p:cNvPr id="6" name="Rectangle 5"/>
          <p:cNvSpPr/>
          <p:nvPr/>
        </p:nvSpPr>
        <p:spPr bwMode="auto">
          <a:xfrm>
            <a:off x="9072081" y="1"/>
            <a:ext cx="2603981" cy="685800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2" name="Text Placeholder 4"/>
          <p:cNvSpPr txBox="1">
            <a:spLocks/>
          </p:cNvSpPr>
          <p:nvPr/>
        </p:nvSpPr>
        <p:spPr>
          <a:xfrm>
            <a:off x="519112" y="4246785"/>
            <a:ext cx="5116375" cy="553998"/>
          </a:xfrm>
          <a:prstGeom prst="rect">
            <a:avLst/>
          </a:prstGeom>
        </p:spPr>
        <p:txBody>
          <a:bodyPr vert="horz" wrap="square" lIns="0" tIns="0" rIns="0" bIns="0" rtlCol="0">
            <a:spAutoFit/>
          </a:bodyPr>
          <a:lstStyle>
            <a:lvl1pPr marL="0" indent="0" algn="l" defTabSz="914363" rtl="0" eaLnBrk="1" latinLnBrk="0" hangingPunct="1">
              <a:lnSpc>
                <a:spcPct val="90000"/>
              </a:lnSpc>
              <a:spcBef>
                <a:spcPts val="0"/>
              </a:spcBef>
              <a:spcAft>
                <a:spcPts val="0"/>
              </a:spcAft>
              <a:buSzPct val="80000"/>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lgn="l" defTabSz="914363" rtl="0" eaLnBrk="1" latinLnBrk="0" hangingPunct="1">
              <a:lnSpc>
                <a:spcPct val="90000"/>
              </a:lnSpc>
              <a:spcBef>
                <a:spcPts val="0"/>
              </a:spcBef>
              <a:spcAft>
                <a:spcPts val="0"/>
              </a:spcAft>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lgn="l" defTabSz="914363" rtl="0" eaLnBrk="1" latinLnBrk="0" hangingPunct="1">
              <a:lnSpc>
                <a:spcPct val="90000"/>
              </a:lnSpc>
              <a:spcBef>
                <a:spcPts val="0"/>
              </a:spcBef>
              <a:spcAft>
                <a:spcPts val="400"/>
              </a:spcAft>
              <a:buSzPct val="80000"/>
              <a:buFont typeface="Arial" pitchFamily="34" charset="0"/>
              <a:buNone/>
              <a:defRPr sz="2000" kern="1200">
                <a:gradFill>
                  <a:gsLst>
                    <a:gs pos="0">
                      <a:srgbClr val="595959"/>
                    </a:gs>
                    <a:gs pos="86000">
                      <a:srgbClr val="595959"/>
                    </a:gs>
                  </a:gsLst>
                  <a:lin ang="5400000" scaled="0"/>
                </a:gradFill>
                <a:latin typeface="+mn-lt"/>
                <a:ea typeface="+mn-ea"/>
                <a:cs typeface="+mn-cs"/>
              </a:defRPr>
            </a:lvl3pPr>
            <a:lvl4pPr marL="0" indent="0" algn="l" defTabSz="914363" rtl="0" eaLnBrk="1" latinLnBrk="0" hangingPunct="1">
              <a:lnSpc>
                <a:spcPct val="90000"/>
              </a:lnSpc>
              <a:spcBef>
                <a:spcPts val="0"/>
              </a:spcBef>
              <a:spcAft>
                <a:spcPts val="400"/>
              </a:spcAft>
              <a:buSzPct val="80000"/>
              <a:buFont typeface="Arial" pitchFamily="34" charset="0"/>
              <a:buNone/>
              <a:defRPr sz="2000" kern="1200">
                <a:gradFill>
                  <a:gsLst>
                    <a:gs pos="0">
                      <a:srgbClr val="595959"/>
                    </a:gs>
                    <a:gs pos="86000">
                      <a:srgbClr val="595959"/>
                    </a:gs>
                  </a:gsLst>
                  <a:lin ang="5400000" scaled="0"/>
                </a:gradFill>
                <a:latin typeface="+mn-lt"/>
                <a:ea typeface="+mn-ea"/>
                <a:cs typeface="+mn-cs"/>
              </a:defRPr>
            </a:lvl4pPr>
            <a:lvl5pPr marL="342900" indent="-342900" algn="l" defTabSz="914363" rtl="0" eaLnBrk="1" latinLnBrk="0" hangingPunct="1">
              <a:lnSpc>
                <a:spcPct val="90000"/>
              </a:lnSpc>
              <a:spcBef>
                <a:spcPts val="0"/>
              </a:spcBef>
              <a:spcAft>
                <a:spcPts val="400"/>
              </a:spcAft>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1033462" indent="-342900" algn="l" defTabSz="914363" rtl="0" eaLnBrk="1" latinLnBrk="0" hangingPunct="1">
              <a:spcBef>
                <a:spcPct val="20000"/>
              </a:spcBef>
              <a:buFont typeface="Arial" pitchFamily="34" charset="0"/>
              <a:buChar char="•"/>
              <a:defRPr sz="2400" kern="1200">
                <a:gradFill>
                  <a:gsLst>
                    <a:gs pos="0">
                      <a:srgbClr val="595959"/>
                    </a:gs>
                    <a:gs pos="86000">
                      <a:srgbClr val="595959"/>
                    </a:gs>
                  </a:gsLst>
                  <a:lin ang="5400000" scaled="0"/>
                </a:gradFill>
                <a:latin typeface="+mn-lt"/>
                <a:ea typeface="+mn-ea"/>
                <a:cs typeface="+mn-cs"/>
              </a:defRPr>
            </a:lvl6pPr>
            <a:lvl7pPr marL="1255713" indent="-225425" algn="l" defTabSz="914363" rtl="0" eaLnBrk="1" latinLnBrk="0" hangingPunct="1">
              <a:spcBef>
                <a:spcPct val="20000"/>
              </a:spcBef>
              <a:buFont typeface="Arial" pitchFamily="34" charset="0"/>
              <a:buChar char="•"/>
              <a:defRPr sz="2000" kern="1200">
                <a:gradFill>
                  <a:gsLst>
                    <a:gs pos="0">
                      <a:srgbClr val="595959"/>
                    </a:gs>
                    <a:gs pos="86000">
                      <a:srgbClr val="595959"/>
                    </a:gs>
                  </a:gsLst>
                  <a:lin ang="5400000" scaled="0"/>
                </a:gradFill>
                <a:latin typeface="+mn-lt"/>
                <a:ea typeface="+mn-ea"/>
                <a:cs typeface="+mn-cs"/>
              </a:defRPr>
            </a:lvl7pPr>
            <a:lvl8pPr marL="1487488" indent="-231775" algn="l" defTabSz="914363" rtl="0" eaLnBrk="1" latinLnBrk="0" hangingPunct="1">
              <a:spcBef>
                <a:spcPct val="20000"/>
              </a:spcBef>
              <a:buFont typeface="Arial" pitchFamily="34" charset="0"/>
              <a:buChar char="•"/>
              <a:defRPr sz="2000" kern="1200">
                <a:gradFill>
                  <a:gsLst>
                    <a:gs pos="0">
                      <a:srgbClr val="595959"/>
                    </a:gs>
                    <a:gs pos="86000">
                      <a:srgbClr val="595959"/>
                    </a:gs>
                  </a:gsLst>
                  <a:lin ang="5400000" scaled="0"/>
                </a:gra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4000" dirty="0" smtClean="0">
                <a:latin typeface="Segoe UI Light" pitchFamily="34" charset="0"/>
              </a:rPr>
              <a:t>PHP and Node.js, too!</a:t>
            </a:r>
            <a:endParaRPr lang="en-US" sz="4000" dirty="0">
              <a:latin typeface="Segoe UI Light" pitchFamily="34" charset="0"/>
            </a:endParaRPr>
          </a:p>
        </p:txBody>
      </p:sp>
      <p:grpSp>
        <p:nvGrpSpPr>
          <p:cNvPr id="8" name="Group 7"/>
          <p:cNvGrpSpPr/>
          <p:nvPr/>
        </p:nvGrpSpPr>
        <p:grpSpPr bwMode="black">
          <a:xfrm>
            <a:off x="9996378" y="1420813"/>
            <a:ext cx="755387" cy="1845916"/>
            <a:chOff x="3200884" y="3379188"/>
            <a:chExt cx="274392" cy="670523"/>
          </a:xfrm>
        </p:grpSpPr>
        <p:sp>
          <p:nvSpPr>
            <p:cNvPr id="9" name="Freeform 212"/>
            <p:cNvSpPr>
              <a:spLocks/>
            </p:cNvSpPr>
            <p:nvPr/>
          </p:nvSpPr>
          <p:spPr bwMode="black">
            <a:xfrm>
              <a:off x="3247054" y="3890540"/>
              <a:ext cx="209984" cy="159171"/>
            </a:xfrm>
            <a:custGeom>
              <a:avLst/>
              <a:gdLst>
                <a:gd name="T0" fmla="*/ 422 w 541"/>
                <a:gd name="T1" fmla="*/ 196 h 410"/>
                <a:gd name="T2" fmla="*/ 536 w 541"/>
                <a:gd name="T3" fmla="*/ 14 h 410"/>
                <a:gd name="T4" fmla="*/ 528 w 541"/>
                <a:gd name="T5" fmla="*/ 0 h 410"/>
                <a:gd name="T6" fmla="*/ 12 w 541"/>
                <a:gd name="T7" fmla="*/ 0 h 410"/>
                <a:gd name="T8" fmla="*/ 5 w 541"/>
                <a:gd name="T9" fmla="*/ 14 h 410"/>
                <a:gd name="T10" fmla="*/ 138 w 541"/>
                <a:gd name="T11" fmla="*/ 197 h 410"/>
                <a:gd name="T12" fmla="*/ 149 w 541"/>
                <a:gd name="T13" fmla="*/ 206 h 410"/>
                <a:gd name="T14" fmla="*/ 142 w 541"/>
                <a:gd name="T15" fmla="*/ 229 h 410"/>
                <a:gd name="T16" fmla="*/ 152 w 541"/>
                <a:gd name="T17" fmla="*/ 256 h 410"/>
                <a:gd name="T18" fmla="*/ 142 w 541"/>
                <a:gd name="T19" fmla="*/ 282 h 410"/>
                <a:gd name="T20" fmla="*/ 152 w 541"/>
                <a:gd name="T21" fmla="*/ 309 h 410"/>
                <a:gd name="T22" fmla="*/ 142 w 541"/>
                <a:gd name="T23" fmla="*/ 336 h 410"/>
                <a:gd name="T24" fmla="*/ 184 w 541"/>
                <a:gd name="T25" fmla="*/ 377 h 410"/>
                <a:gd name="T26" fmla="*/ 212 w 541"/>
                <a:gd name="T27" fmla="*/ 377 h 410"/>
                <a:gd name="T28" fmla="*/ 234 w 541"/>
                <a:gd name="T29" fmla="*/ 407 h 410"/>
                <a:gd name="T30" fmla="*/ 240 w 541"/>
                <a:gd name="T31" fmla="*/ 410 h 410"/>
                <a:gd name="T32" fmla="*/ 335 w 541"/>
                <a:gd name="T33" fmla="*/ 410 h 410"/>
                <a:gd name="T34" fmla="*/ 341 w 541"/>
                <a:gd name="T35" fmla="*/ 407 h 410"/>
                <a:gd name="T36" fmla="*/ 360 w 541"/>
                <a:gd name="T37" fmla="*/ 377 h 410"/>
                <a:gd name="T38" fmla="*/ 384 w 541"/>
                <a:gd name="T39" fmla="*/ 377 h 410"/>
                <a:gd name="T40" fmla="*/ 425 w 541"/>
                <a:gd name="T41" fmla="*/ 336 h 410"/>
                <a:gd name="T42" fmla="*/ 415 w 541"/>
                <a:gd name="T43" fmla="*/ 309 h 410"/>
                <a:gd name="T44" fmla="*/ 425 w 541"/>
                <a:gd name="T45" fmla="*/ 282 h 410"/>
                <a:gd name="T46" fmla="*/ 415 w 541"/>
                <a:gd name="T47" fmla="*/ 256 h 410"/>
                <a:gd name="T48" fmla="*/ 425 w 541"/>
                <a:gd name="T49" fmla="*/ 229 h 410"/>
                <a:gd name="T50" fmla="*/ 416 w 541"/>
                <a:gd name="T51" fmla="*/ 203 h 410"/>
                <a:gd name="T52" fmla="*/ 422 w 541"/>
                <a:gd name="T53" fmla="*/ 196 h 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41" h="410">
                  <a:moveTo>
                    <a:pt x="422" y="196"/>
                  </a:moveTo>
                  <a:cubicBezTo>
                    <a:pt x="536" y="14"/>
                    <a:pt x="536" y="14"/>
                    <a:pt x="536" y="14"/>
                  </a:cubicBezTo>
                  <a:cubicBezTo>
                    <a:pt x="541" y="7"/>
                    <a:pt x="537" y="0"/>
                    <a:pt x="528" y="0"/>
                  </a:cubicBezTo>
                  <a:cubicBezTo>
                    <a:pt x="12" y="0"/>
                    <a:pt x="12" y="0"/>
                    <a:pt x="12" y="0"/>
                  </a:cubicBezTo>
                  <a:cubicBezTo>
                    <a:pt x="3" y="0"/>
                    <a:pt x="0" y="6"/>
                    <a:pt x="5" y="14"/>
                  </a:cubicBezTo>
                  <a:cubicBezTo>
                    <a:pt x="138" y="197"/>
                    <a:pt x="138" y="197"/>
                    <a:pt x="138" y="197"/>
                  </a:cubicBezTo>
                  <a:cubicBezTo>
                    <a:pt x="140" y="201"/>
                    <a:pt x="145" y="204"/>
                    <a:pt x="149" y="206"/>
                  </a:cubicBezTo>
                  <a:cubicBezTo>
                    <a:pt x="145" y="213"/>
                    <a:pt x="142" y="221"/>
                    <a:pt x="142" y="229"/>
                  </a:cubicBezTo>
                  <a:cubicBezTo>
                    <a:pt x="142" y="239"/>
                    <a:pt x="146" y="248"/>
                    <a:pt x="152" y="256"/>
                  </a:cubicBezTo>
                  <a:cubicBezTo>
                    <a:pt x="146" y="263"/>
                    <a:pt x="142" y="272"/>
                    <a:pt x="142" y="282"/>
                  </a:cubicBezTo>
                  <a:cubicBezTo>
                    <a:pt x="142" y="293"/>
                    <a:pt x="146" y="302"/>
                    <a:pt x="152" y="309"/>
                  </a:cubicBezTo>
                  <a:cubicBezTo>
                    <a:pt x="146" y="316"/>
                    <a:pt x="142" y="326"/>
                    <a:pt x="142" y="336"/>
                  </a:cubicBezTo>
                  <a:cubicBezTo>
                    <a:pt x="142" y="359"/>
                    <a:pt x="161" y="377"/>
                    <a:pt x="184" y="377"/>
                  </a:cubicBezTo>
                  <a:cubicBezTo>
                    <a:pt x="212" y="377"/>
                    <a:pt x="212" y="377"/>
                    <a:pt x="212" y="377"/>
                  </a:cubicBezTo>
                  <a:cubicBezTo>
                    <a:pt x="234" y="407"/>
                    <a:pt x="234" y="407"/>
                    <a:pt x="234" y="407"/>
                  </a:cubicBezTo>
                  <a:cubicBezTo>
                    <a:pt x="235" y="409"/>
                    <a:pt x="238" y="410"/>
                    <a:pt x="240" y="410"/>
                  </a:cubicBezTo>
                  <a:cubicBezTo>
                    <a:pt x="335" y="410"/>
                    <a:pt x="335" y="410"/>
                    <a:pt x="335" y="410"/>
                  </a:cubicBezTo>
                  <a:cubicBezTo>
                    <a:pt x="337" y="410"/>
                    <a:pt x="340" y="409"/>
                    <a:pt x="341" y="407"/>
                  </a:cubicBezTo>
                  <a:cubicBezTo>
                    <a:pt x="360" y="377"/>
                    <a:pt x="360" y="377"/>
                    <a:pt x="360" y="377"/>
                  </a:cubicBezTo>
                  <a:cubicBezTo>
                    <a:pt x="384" y="377"/>
                    <a:pt x="384" y="377"/>
                    <a:pt x="384" y="377"/>
                  </a:cubicBezTo>
                  <a:cubicBezTo>
                    <a:pt x="407" y="377"/>
                    <a:pt x="425" y="359"/>
                    <a:pt x="425" y="336"/>
                  </a:cubicBezTo>
                  <a:cubicBezTo>
                    <a:pt x="425" y="326"/>
                    <a:pt x="421" y="316"/>
                    <a:pt x="415" y="309"/>
                  </a:cubicBezTo>
                  <a:cubicBezTo>
                    <a:pt x="421" y="302"/>
                    <a:pt x="425" y="293"/>
                    <a:pt x="425" y="282"/>
                  </a:cubicBezTo>
                  <a:cubicBezTo>
                    <a:pt x="425" y="272"/>
                    <a:pt x="421" y="263"/>
                    <a:pt x="415" y="256"/>
                  </a:cubicBezTo>
                  <a:cubicBezTo>
                    <a:pt x="421" y="248"/>
                    <a:pt x="425" y="239"/>
                    <a:pt x="425" y="229"/>
                  </a:cubicBezTo>
                  <a:cubicBezTo>
                    <a:pt x="425" y="219"/>
                    <a:pt x="421" y="210"/>
                    <a:pt x="416" y="203"/>
                  </a:cubicBezTo>
                  <a:cubicBezTo>
                    <a:pt x="418" y="201"/>
                    <a:pt x="420" y="198"/>
                    <a:pt x="422" y="19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10" name="Freeform 213"/>
            <p:cNvSpPr>
              <a:spLocks noEditPoints="1"/>
            </p:cNvSpPr>
            <p:nvPr/>
          </p:nvSpPr>
          <p:spPr bwMode="black">
            <a:xfrm>
              <a:off x="3200884" y="3379188"/>
              <a:ext cx="274392" cy="426756"/>
            </a:xfrm>
            <a:custGeom>
              <a:avLst/>
              <a:gdLst>
                <a:gd name="T0" fmla="*/ 122 w 707"/>
                <a:gd name="T1" fmla="*/ 705 h 1100"/>
                <a:gd name="T2" fmla="*/ 642 w 707"/>
                <a:gd name="T3" fmla="*/ 515 h 1100"/>
                <a:gd name="T4" fmla="*/ 691 w 707"/>
                <a:gd name="T5" fmla="*/ 408 h 1100"/>
                <a:gd name="T6" fmla="*/ 584 w 707"/>
                <a:gd name="T7" fmla="*/ 359 h 1100"/>
                <a:gd name="T8" fmla="*/ 65 w 707"/>
                <a:gd name="T9" fmla="*/ 548 h 1100"/>
                <a:gd name="T10" fmla="*/ 15 w 707"/>
                <a:gd name="T11" fmla="*/ 655 h 1100"/>
                <a:gd name="T12" fmla="*/ 122 w 707"/>
                <a:gd name="T13" fmla="*/ 705 h 1100"/>
                <a:gd name="T14" fmla="*/ 652 w 707"/>
                <a:gd name="T15" fmla="*/ 714 h 1100"/>
                <a:gd name="T16" fmla="*/ 706 w 707"/>
                <a:gd name="T17" fmla="*/ 636 h 1100"/>
                <a:gd name="T18" fmla="*/ 701 w 707"/>
                <a:gd name="T19" fmla="*/ 608 h 1100"/>
                <a:gd name="T20" fmla="*/ 594 w 707"/>
                <a:gd name="T21" fmla="*/ 558 h 1100"/>
                <a:gd name="T22" fmla="*/ 75 w 707"/>
                <a:gd name="T23" fmla="*/ 748 h 1100"/>
                <a:gd name="T24" fmla="*/ 20 w 707"/>
                <a:gd name="T25" fmla="*/ 825 h 1100"/>
                <a:gd name="T26" fmla="*/ 20 w 707"/>
                <a:gd name="T27" fmla="*/ 826 h 1100"/>
                <a:gd name="T28" fmla="*/ 73 w 707"/>
                <a:gd name="T29" fmla="*/ 904 h 1100"/>
                <a:gd name="T30" fmla="*/ 190 w 707"/>
                <a:gd name="T31" fmla="*/ 951 h 1100"/>
                <a:gd name="T32" fmla="*/ 190 w 707"/>
                <a:gd name="T33" fmla="*/ 1014 h 1100"/>
                <a:gd name="T34" fmla="*/ 191 w 707"/>
                <a:gd name="T35" fmla="*/ 1023 h 1100"/>
                <a:gd name="T36" fmla="*/ 132 w 707"/>
                <a:gd name="T37" fmla="*/ 1023 h 1100"/>
                <a:gd name="T38" fmla="*/ 115 w 707"/>
                <a:gd name="T39" fmla="*/ 1040 h 1100"/>
                <a:gd name="T40" fmla="*/ 115 w 707"/>
                <a:gd name="T41" fmla="*/ 1083 h 1100"/>
                <a:gd name="T42" fmla="*/ 132 w 707"/>
                <a:gd name="T43" fmla="*/ 1100 h 1100"/>
                <a:gd name="T44" fmla="*/ 648 w 707"/>
                <a:gd name="T45" fmla="*/ 1100 h 1100"/>
                <a:gd name="T46" fmla="*/ 664 w 707"/>
                <a:gd name="T47" fmla="*/ 1083 h 1100"/>
                <a:gd name="T48" fmla="*/ 664 w 707"/>
                <a:gd name="T49" fmla="*/ 1040 h 1100"/>
                <a:gd name="T50" fmla="*/ 648 w 707"/>
                <a:gd name="T51" fmla="*/ 1023 h 1100"/>
                <a:gd name="T52" fmla="*/ 622 w 707"/>
                <a:gd name="T53" fmla="*/ 1023 h 1100"/>
                <a:gd name="T54" fmla="*/ 622 w 707"/>
                <a:gd name="T55" fmla="*/ 1013 h 1100"/>
                <a:gd name="T56" fmla="*/ 622 w 707"/>
                <a:gd name="T57" fmla="*/ 873 h 1100"/>
                <a:gd name="T58" fmla="*/ 539 w 707"/>
                <a:gd name="T59" fmla="*/ 790 h 1100"/>
                <a:gd name="T60" fmla="*/ 456 w 707"/>
                <a:gd name="T61" fmla="*/ 873 h 1100"/>
                <a:gd name="T62" fmla="*/ 456 w 707"/>
                <a:gd name="T63" fmla="*/ 1013 h 1100"/>
                <a:gd name="T64" fmla="*/ 457 w 707"/>
                <a:gd name="T65" fmla="*/ 1023 h 1100"/>
                <a:gd name="T66" fmla="*/ 355 w 707"/>
                <a:gd name="T67" fmla="*/ 1023 h 1100"/>
                <a:gd name="T68" fmla="*/ 356 w 707"/>
                <a:gd name="T69" fmla="*/ 1014 h 1100"/>
                <a:gd name="T70" fmla="*/ 357 w 707"/>
                <a:gd name="T71" fmla="*/ 895 h 1100"/>
                <a:gd name="T72" fmla="*/ 346 w 707"/>
                <a:gd name="T73" fmla="*/ 855 h 1100"/>
                <a:gd name="T74" fmla="*/ 161 w 707"/>
                <a:gd name="T75" fmla="*/ 885 h 1100"/>
                <a:gd name="T76" fmla="*/ 348 w 707"/>
                <a:gd name="T77" fmla="*/ 826 h 1100"/>
                <a:gd name="T78" fmla="*/ 652 w 707"/>
                <a:gd name="T79" fmla="*/ 714 h 1100"/>
                <a:gd name="T80" fmla="*/ 122 w 707"/>
                <a:gd name="T81" fmla="*/ 500 h 1100"/>
                <a:gd name="T82" fmla="*/ 642 w 707"/>
                <a:gd name="T83" fmla="*/ 310 h 1100"/>
                <a:gd name="T84" fmla="*/ 696 w 707"/>
                <a:gd name="T85" fmla="*/ 232 h 1100"/>
                <a:gd name="T86" fmla="*/ 695 w 707"/>
                <a:gd name="T87" fmla="*/ 223 h 1100"/>
                <a:gd name="T88" fmla="*/ 624 w 707"/>
                <a:gd name="T89" fmla="*/ 149 h 1100"/>
                <a:gd name="T90" fmla="*/ 499 w 707"/>
                <a:gd name="T91" fmla="*/ 132 h 1100"/>
                <a:gd name="T92" fmla="*/ 509 w 707"/>
                <a:gd name="T93" fmla="*/ 93 h 1100"/>
                <a:gd name="T94" fmla="*/ 504 w 707"/>
                <a:gd name="T95" fmla="*/ 66 h 1100"/>
                <a:gd name="T96" fmla="*/ 398 w 707"/>
                <a:gd name="T97" fmla="*/ 15 h 1100"/>
                <a:gd name="T98" fmla="*/ 166 w 707"/>
                <a:gd name="T99" fmla="*/ 96 h 1100"/>
                <a:gd name="T100" fmla="*/ 110 w 707"/>
                <a:gd name="T101" fmla="*/ 175 h 1100"/>
                <a:gd name="T102" fmla="*/ 111 w 707"/>
                <a:gd name="T103" fmla="*/ 184 h 1100"/>
                <a:gd name="T104" fmla="*/ 182 w 707"/>
                <a:gd name="T105" fmla="*/ 257 h 1100"/>
                <a:gd name="T106" fmla="*/ 243 w 707"/>
                <a:gd name="T107" fmla="*/ 266 h 1100"/>
                <a:gd name="T108" fmla="*/ 439 w 707"/>
                <a:gd name="T109" fmla="*/ 213 h 1100"/>
                <a:gd name="T110" fmla="*/ 225 w 707"/>
                <a:gd name="T111" fmla="*/ 285 h 1100"/>
                <a:gd name="T112" fmla="*/ 65 w 707"/>
                <a:gd name="T113" fmla="*/ 343 h 1100"/>
                <a:gd name="T114" fmla="*/ 11 w 707"/>
                <a:gd name="T115" fmla="*/ 422 h 1100"/>
                <a:gd name="T116" fmla="*/ 15 w 707"/>
                <a:gd name="T117" fmla="*/ 451 h 1100"/>
                <a:gd name="T118" fmla="*/ 122 w 707"/>
                <a:gd name="T119" fmla="*/ 500 h 1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07" h="1100">
                  <a:moveTo>
                    <a:pt x="122" y="705"/>
                  </a:moveTo>
                  <a:cubicBezTo>
                    <a:pt x="642" y="515"/>
                    <a:pt x="642" y="515"/>
                    <a:pt x="642" y="515"/>
                  </a:cubicBezTo>
                  <a:cubicBezTo>
                    <a:pt x="684" y="499"/>
                    <a:pt x="707" y="451"/>
                    <a:pt x="691" y="408"/>
                  </a:cubicBezTo>
                  <a:cubicBezTo>
                    <a:pt x="675" y="365"/>
                    <a:pt x="627" y="343"/>
                    <a:pt x="584" y="359"/>
                  </a:cubicBezTo>
                  <a:cubicBezTo>
                    <a:pt x="65" y="548"/>
                    <a:pt x="65" y="548"/>
                    <a:pt x="65" y="548"/>
                  </a:cubicBezTo>
                  <a:cubicBezTo>
                    <a:pt x="22" y="564"/>
                    <a:pt x="0" y="612"/>
                    <a:pt x="15" y="655"/>
                  </a:cubicBezTo>
                  <a:cubicBezTo>
                    <a:pt x="31" y="698"/>
                    <a:pt x="79" y="721"/>
                    <a:pt x="122" y="705"/>
                  </a:cubicBezTo>
                  <a:close/>
                  <a:moveTo>
                    <a:pt x="652" y="714"/>
                  </a:moveTo>
                  <a:cubicBezTo>
                    <a:pt x="685" y="702"/>
                    <a:pt x="706" y="671"/>
                    <a:pt x="706" y="636"/>
                  </a:cubicBezTo>
                  <a:cubicBezTo>
                    <a:pt x="706" y="627"/>
                    <a:pt x="704" y="617"/>
                    <a:pt x="701" y="608"/>
                  </a:cubicBezTo>
                  <a:cubicBezTo>
                    <a:pt x="685" y="565"/>
                    <a:pt x="637" y="543"/>
                    <a:pt x="594" y="558"/>
                  </a:cubicBezTo>
                  <a:cubicBezTo>
                    <a:pt x="75" y="748"/>
                    <a:pt x="75" y="748"/>
                    <a:pt x="75" y="748"/>
                  </a:cubicBezTo>
                  <a:cubicBezTo>
                    <a:pt x="43" y="760"/>
                    <a:pt x="21" y="790"/>
                    <a:pt x="20" y="825"/>
                  </a:cubicBezTo>
                  <a:cubicBezTo>
                    <a:pt x="20" y="826"/>
                    <a:pt x="20" y="826"/>
                    <a:pt x="20" y="826"/>
                  </a:cubicBezTo>
                  <a:cubicBezTo>
                    <a:pt x="20" y="860"/>
                    <a:pt x="41" y="891"/>
                    <a:pt x="73" y="904"/>
                  </a:cubicBezTo>
                  <a:cubicBezTo>
                    <a:pt x="73" y="904"/>
                    <a:pt x="140" y="931"/>
                    <a:pt x="190" y="951"/>
                  </a:cubicBezTo>
                  <a:cubicBezTo>
                    <a:pt x="190" y="982"/>
                    <a:pt x="190" y="1014"/>
                    <a:pt x="190" y="1014"/>
                  </a:cubicBezTo>
                  <a:cubicBezTo>
                    <a:pt x="190" y="1017"/>
                    <a:pt x="190" y="1020"/>
                    <a:pt x="191" y="1023"/>
                  </a:cubicBezTo>
                  <a:cubicBezTo>
                    <a:pt x="132" y="1023"/>
                    <a:pt x="132" y="1023"/>
                    <a:pt x="132" y="1023"/>
                  </a:cubicBezTo>
                  <a:cubicBezTo>
                    <a:pt x="122" y="1023"/>
                    <a:pt x="115" y="1030"/>
                    <a:pt x="115" y="1040"/>
                  </a:cubicBezTo>
                  <a:cubicBezTo>
                    <a:pt x="115" y="1083"/>
                    <a:pt x="115" y="1083"/>
                    <a:pt x="115" y="1083"/>
                  </a:cubicBezTo>
                  <a:cubicBezTo>
                    <a:pt x="115" y="1093"/>
                    <a:pt x="122" y="1100"/>
                    <a:pt x="132" y="1100"/>
                  </a:cubicBezTo>
                  <a:cubicBezTo>
                    <a:pt x="648" y="1100"/>
                    <a:pt x="648" y="1100"/>
                    <a:pt x="648" y="1100"/>
                  </a:cubicBezTo>
                  <a:cubicBezTo>
                    <a:pt x="657" y="1100"/>
                    <a:pt x="664" y="1093"/>
                    <a:pt x="664" y="1083"/>
                  </a:cubicBezTo>
                  <a:cubicBezTo>
                    <a:pt x="664" y="1040"/>
                    <a:pt x="664" y="1040"/>
                    <a:pt x="664" y="1040"/>
                  </a:cubicBezTo>
                  <a:cubicBezTo>
                    <a:pt x="664" y="1030"/>
                    <a:pt x="657" y="1023"/>
                    <a:pt x="648" y="1023"/>
                  </a:cubicBezTo>
                  <a:cubicBezTo>
                    <a:pt x="622" y="1023"/>
                    <a:pt x="622" y="1023"/>
                    <a:pt x="622" y="1023"/>
                  </a:cubicBezTo>
                  <a:cubicBezTo>
                    <a:pt x="622" y="1020"/>
                    <a:pt x="622" y="1017"/>
                    <a:pt x="622" y="1013"/>
                  </a:cubicBezTo>
                  <a:cubicBezTo>
                    <a:pt x="622" y="873"/>
                    <a:pt x="622" y="873"/>
                    <a:pt x="622" y="873"/>
                  </a:cubicBezTo>
                  <a:cubicBezTo>
                    <a:pt x="622" y="827"/>
                    <a:pt x="585" y="790"/>
                    <a:pt x="539" y="790"/>
                  </a:cubicBezTo>
                  <a:cubicBezTo>
                    <a:pt x="493" y="790"/>
                    <a:pt x="456" y="827"/>
                    <a:pt x="456" y="873"/>
                  </a:cubicBezTo>
                  <a:cubicBezTo>
                    <a:pt x="456" y="1013"/>
                    <a:pt x="456" y="1013"/>
                    <a:pt x="456" y="1013"/>
                  </a:cubicBezTo>
                  <a:cubicBezTo>
                    <a:pt x="456" y="1017"/>
                    <a:pt x="456" y="1020"/>
                    <a:pt x="457" y="1023"/>
                  </a:cubicBezTo>
                  <a:cubicBezTo>
                    <a:pt x="355" y="1023"/>
                    <a:pt x="355" y="1023"/>
                    <a:pt x="355" y="1023"/>
                  </a:cubicBezTo>
                  <a:cubicBezTo>
                    <a:pt x="356" y="1020"/>
                    <a:pt x="356" y="1017"/>
                    <a:pt x="356" y="1014"/>
                  </a:cubicBezTo>
                  <a:cubicBezTo>
                    <a:pt x="357" y="895"/>
                    <a:pt x="357" y="895"/>
                    <a:pt x="357" y="895"/>
                  </a:cubicBezTo>
                  <a:cubicBezTo>
                    <a:pt x="357" y="880"/>
                    <a:pt x="353" y="867"/>
                    <a:pt x="346" y="855"/>
                  </a:cubicBezTo>
                  <a:cubicBezTo>
                    <a:pt x="161" y="885"/>
                    <a:pt x="161" y="885"/>
                    <a:pt x="161" y="885"/>
                  </a:cubicBezTo>
                  <a:cubicBezTo>
                    <a:pt x="348" y="826"/>
                    <a:pt x="348" y="826"/>
                    <a:pt x="348" y="826"/>
                  </a:cubicBezTo>
                  <a:cubicBezTo>
                    <a:pt x="495" y="772"/>
                    <a:pt x="652" y="714"/>
                    <a:pt x="652" y="714"/>
                  </a:cubicBezTo>
                  <a:close/>
                  <a:moveTo>
                    <a:pt x="122" y="500"/>
                  </a:moveTo>
                  <a:cubicBezTo>
                    <a:pt x="642" y="310"/>
                    <a:pt x="642" y="310"/>
                    <a:pt x="642" y="310"/>
                  </a:cubicBezTo>
                  <a:cubicBezTo>
                    <a:pt x="675" y="298"/>
                    <a:pt x="696" y="267"/>
                    <a:pt x="696" y="232"/>
                  </a:cubicBezTo>
                  <a:cubicBezTo>
                    <a:pt x="696" y="229"/>
                    <a:pt x="696" y="226"/>
                    <a:pt x="695" y="223"/>
                  </a:cubicBezTo>
                  <a:cubicBezTo>
                    <a:pt x="691" y="185"/>
                    <a:pt x="662" y="155"/>
                    <a:pt x="624" y="149"/>
                  </a:cubicBezTo>
                  <a:cubicBezTo>
                    <a:pt x="624" y="149"/>
                    <a:pt x="551" y="139"/>
                    <a:pt x="499" y="132"/>
                  </a:cubicBezTo>
                  <a:cubicBezTo>
                    <a:pt x="505" y="120"/>
                    <a:pt x="509" y="107"/>
                    <a:pt x="509" y="93"/>
                  </a:cubicBezTo>
                  <a:cubicBezTo>
                    <a:pt x="509" y="84"/>
                    <a:pt x="508" y="75"/>
                    <a:pt x="504" y="66"/>
                  </a:cubicBezTo>
                  <a:cubicBezTo>
                    <a:pt x="489" y="22"/>
                    <a:pt x="441" y="0"/>
                    <a:pt x="398" y="15"/>
                  </a:cubicBezTo>
                  <a:cubicBezTo>
                    <a:pt x="166" y="96"/>
                    <a:pt x="166" y="96"/>
                    <a:pt x="166" y="96"/>
                  </a:cubicBezTo>
                  <a:cubicBezTo>
                    <a:pt x="132" y="109"/>
                    <a:pt x="110" y="140"/>
                    <a:pt x="110" y="175"/>
                  </a:cubicBezTo>
                  <a:cubicBezTo>
                    <a:pt x="110" y="178"/>
                    <a:pt x="110" y="181"/>
                    <a:pt x="111" y="184"/>
                  </a:cubicBezTo>
                  <a:cubicBezTo>
                    <a:pt x="115" y="222"/>
                    <a:pt x="145" y="253"/>
                    <a:pt x="182" y="257"/>
                  </a:cubicBezTo>
                  <a:cubicBezTo>
                    <a:pt x="182" y="257"/>
                    <a:pt x="215" y="262"/>
                    <a:pt x="243" y="266"/>
                  </a:cubicBezTo>
                  <a:cubicBezTo>
                    <a:pt x="439" y="213"/>
                    <a:pt x="439" y="213"/>
                    <a:pt x="439" y="213"/>
                  </a:cubicBezTo>
                  <a:cubicBezTo>
                    <a:pt x="225" y="285"/>
                    <a:pt x="225" y="285"/>
                    <a:pt x="225" y="285"/>
                  </a:cubicBezTo>
                  <a:cubicBezTo>
                    <a:pt x="142" y="315"/>
                    <a:pt x="65" y="343"/>
                    <a:pt x="65" y="343"/>
                  </a:cubicBezTo>
                  <a:cubicBezTo>
                    <a:pt x="31" y="356"/>
                    <a:pt x="11" y="388"/>
                    <a:pt x="11" y="422"/>
                  </a:cubicBezTo>
                  <a:cubicBezTo>
                    <a:pt x="11" y="431"/>
                    <a:pt x="12" y="441"/>
                    <a:pt x="15" y="451"/>
                  </a:cubicBezTo>
                  <a:cubicBezTo>
                    <a:pt x="31" y="494"/>
                    <a:pt x="79" y="516"/>
                    <a:pt x="122" y="50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13" name="Freeform 214"/>
            <p:cNvSpPr>
              <a:spLocks/>
            </p:cNvSpPr>
            <p:nvPr/>
          </p:nvSpPr>
          <p:spPr bwMode="black">
            <a:xfrm>
              <a:off x="3244754" y="3824999"/>
              <a:ext cx="212941" cy="47636"/>
            </a:xfrm>
            <a:custGeom>
              <a:avLst/>
              <a:gdLst>
                <a:gd name="T0" fmla="*/ 549 w 549"/>
                <a:gd name="T1" fmla="*/ 10 h 123"/>
                <a:gd name="T2" fmla="*/ 535 w 549"/>
                <a:gd name="T3" fmla="*/ 0 h 123"/>
                <a:gd name="T4" fmla="*/ 17 w 549"/>
                <a:gd name="T5" fmla="*/ 0 h 123"/>
                <a:gd name="T6" fmla="*/ 0 w 549"/>
                <a:gd name="T7" fmla="*/ 17 h 123"/>
                <a:gd name="T8" fmla="*/ 0 w 549"/>
                <a:gd name="T9" fmla="*/ 106 h 123"/>
                <a:gd name="T10" fmla="*/ 17 w 549"/>
                <a:gd name="T11" fmla="*/ 123 h 123"/>
                <a:gd name="T12" fmla="*/ 535 w 549"/>
                <a:gd name="T13" fmla="*/ 123 h 123"/>
                <a:gd name="T14" fmla="*/ 549 w 549"/>
                <a:gd name="T15" fmla="*/ 113 h 123"/>
                <a:gd name="T16" fmla="*/ 549 w 549"/>
                <a:gd name="T17" fmla="*/ 1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9" h="123">
                  <a:moveTo>
                    <a:pt x="549" y="10"/>
                  </a:moveTo>
                  <a:cubicBezTo>
                    <a:pt x="547" y="4"/>
                    <a:pt x="541" y="0"/>
                    <a:pt x="535" y="0"/>
                  </a:cubicBezTo>
                  <a:cubicBezTo>
                    <a:pt x="17" y="0"/>
                    <a:pt x="17" y="0"/>
                    <a:pt x="17" y="0"/>
                  </a:cubicBezTo>
                  <a:cubicBezTo>
                    <a:pt x="8" y="0"/>
                    <a:pt x="0" y="7"/>
                    <a:pt x="0" y="17"/>
                  </a:cubicBezTo>
                  <a:cubicBezTo>
                    <a:pt x="0" y="106"/>
                    <a:pt x="0" y="106"/>
                    <a:pt x="0" y="106"/>
                  </a:cubicBezTo>
                  <a:cubicBezTo>
                    <a:pt x="0" y="115"/>
                    <a:pt x="8" y="123"/>
                    <a:pt x="17" y="123"/>
                  </a:cubicBezTo>
                  <a:cubicBezTo>
                    <a:pt x="535" y="123"/>
                    <a:pt x="535" y="123"/>
                    <a:pt x="535" y="123"/>
                  </a:cubicBezTo>
                  <a:cubicBezTo>
                    <a:pt x="541" y="123"/>
                    <a:pt x="547" y="118"/>
                    <a:pt x="549" y="113"/>
                  </a:cubicBezTo>
                  <a:cubicBezTo>
                    <a:pt x="549" y="10"/>
                    <a:pt x="549" y="10"/>
                    <a:pt x="549" y="1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grpSp>
    </p:spTree>
    <p:extLst>
      <p:ext uri="{BB962C8B-B14F-4D97-AF65-F5344CB8AC3E}">
        <p14:creationId xmlns:p14="http://schemas.microsoft.com/office/powerpoint/2010/main" val="9096950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extLst>
              <p:ext uri="{D42A27DB-BD31-4B8C-83A1-F6EECF244321}">
                <p14:modId xmlns:p14="http://schemas.microsoft.com/office/powerpoint/2010/main" val="4042091960"/>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29789" name="think-cell Slide" r:id="rId7" imgW="270" imgH="270" progId="TCLayout.ActiveDocument.1">
                  <p:embed/>
                </p:oleObj>
              </mc:Choice>
              <mc:Fallback>
                <p:oleObj name="think-cell Slide" r:id="rId7" imgW="270" imgH="270" progId="TCLayout.ActiveDocument.1">
                  <p:embed/>
                  <p:pic>
                    <p:nvPicPr>
                      <p:cNvPr id="0" name=""/>
                      <p:cNvPicPr/>
                      <p:nvPr/>
                    </p:nvPicPr>
                    <p:blipFill>
                      <a:blip r:embed="rId8"/>
                      <a:stretch>
                        <a:fillRect/>
                      </a:stretch>
                    </p:blipFill>
                    <p:spPr>
                      <a:xfrm>
                        <a:off x="0" y="0"/>
                        <a:ext cx="158750" cy="158750"/>
                      </a:xfrm>
                      <a:prstGeom prst="rect">
                        <a:avLst/>
                      </a:prstGeom>
                    </p:spPr>
                  </p:pic>
                </p:oleObj>
              </mc:Fallback>
            </mc:AlternateContent>
          </a:graphicData>
        </a:graphic>
      </p:graphicFrame>
      <p:sp>
        <p:nvSpPr>
          <p:cNvPr id="2" name="Title 1"/>
          <p:cNvSpPr>
            <a:spLocks noGrp="1"/>
          </p:cNvSpPr>
          <p:nvPr>
            <p:ph type="title"/>
            <p:custDataLst>
              <p:tags r:id="rId3"/>
            </p:custDataLst>
          </p:nvPr>
        </p:nvSpPr>
        <p:spPr/>
        <p:txBody>
          <a:bodyPr/>
          <a:lstStyle/>
          <a:p>
            <a:r>
              <a:rPr lang="en-US" dirty="0" smtClean="0"/>
              <a:t>What About Data?</a:t>
            </a:r>
            <a:endParaRPr lang="en-US" dirty="0"/>
          </a:p>
        </p:txBody>
      </p:sp>
      <p:sp>
        <p:nvSpPr>
          <p:cNvPr id="11" name="Content Placeholder 10"/>
          <p:cNvSpPr>
            <a:spLocks noGrp="1"/>
          </p:cNvSpPr>
          <p:nvPr>
            <p:ph type="body" sz="quarter" idx="10"/>
            <p:custDataLst>
              <p:tags r:id="rId4"/>
            </p:custDataLst>
          </p:nvPr>
        </p:nvSpPr>
        <p:spPr>
          <a:xfrm>
            <a:off x="519112" y="1447799"/>
            <a:ext cx="11149013" cy="2369880"/>
          </a:xfrm>
        </p:spPr>
        <p:txBody>
          <a:bodyPr/>
          <a:lstStyle/>
          <a:p>
            <a:pPr>
              <a:spcAft>
                <a:spcPts val="1200"/>
              </a:spcAft>
            </a:pPr>
            <a:r>
              <a:rPr lang="en-US" sz="4000" dirty="0" err="1" smtClean="0">
                <a:gradFill>
                  <a:gsLst>
                    <a:gs pos="0">
                      <a:schemeClr val="accent2"/>
                    </a:gs>
                    <a:gs pos="100000">
                      <a:schemeClr val="accent2"/>
                    </a:gs>
                  </a:gsLst>
                  <a:lin ang="5400000" scaled="0"/>
                </a:gradFill>
                <a:latin typeface="Segoe UI Light" pitchFamily="34" charset="0"/>
              </a:rPr>
              <a:t>WebMatrix</a:t>
            </a:r>
            <a:r>
              <a:rPr lang="en-US" sz="4000" dirty="0" smtClean="0">
                <a:gradFill>
                  <a:gsLst>
                    <a:gs pos="0">
                      <a:schemeClr val="accent2"/>
                    </a:gs>
                    <a:gs pos="100000">
                      <a:schemeClr val="accent2"/>
                    </a:gs>
                  </a:gsLst>
                  <a:lin ang="5400000" scaled="0"/>
                </a:gradFill>
                <a:latin typeface="Segoe UI Light" pitchFamily="34" charset="0"/>
              </a:rPr>
              <a:t> Database Editing</a:t>
            </a:r>
          </a:p>
          <a:p>
            <a:pPr>
              <a:spcAft>
                <a:spcPts val="1200"/>
              </a:spcAft>
            </a:pPr>
            <a:r>
              <a:rPr lang="en-US" sz="4000" dirty="0" smtClean="0">
                <a:latin typeface="Segoe UI Light" pitchFamily="34" charset="0"/>
              </a:rPr>
              <a:t>You can edit the schema of a </a:t>
            </a:r>
            <a:br>
              <a:rPr lang="en-US" sz="4000" dirty="0" smtClean="0">
                <a:latin typeface="Segoe UI Light" pitchFamily="34" charset="0"/>
              </a:rPr>
            </a:br>
            <a:r>
              <a:rPr lang="en-US" sz="4000" dirty="0" smtClean="0">
                <a:latin typeface="Segoe UI Light" pitchFamily="34" charset="0"/>
              </a:rPr>
              <a:t>site’s database or the data itself </a:t>
            </a:r>
            <a:br>
              <a:rPr lang="en-US" sz="4000" dirty="0" smtClean="0">
                <a:latin typeface="Segoe UI Light" pitchFamily="34" charset="0"/>
              </a:rPr>
            </a:br>
            <a:r>
              <a:rPr lang="en-US" sz="4000" dirty="0" smtClean="0">
                <a:latin typeface="Segoe UI Light" pitchFamily="34" charset="0"/>
              </a:rPr>
              <a:t>from within the IDE</a:t>
            </a:r>
            <a:endParaRPr lang="en-US" sz="4000" dirty="0">
              <a:latin typeface="Segoe UI Light" pitchFamily="34" charset="0"/>
            </a:endParaRPr>
          </a:p>
        </p:txBody>
      </p:sp>
      <p:sp>
        <p:nvSpPr>
          <p:cNvPr id="6" name="Rectangle 5"/>
          <p:cNvSpPr/>
          <p:nvPr/>
        </p:nvSpPr>
        <p:spPr bwMode="auto">
          <a:xfrm>
            <a:off x="9072081" y="1"/>
            <a:ext cx="2603981"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8" name="Freeform 34"/>
          <p:cNvSpPr>
            <a:spLocks noEditPoints="1"/>
          </p:cNvSpPr>
          <p:nvPr/>
        </p:nvSpPr>
        <p:spPr bwMode="auto">
          <a:xfrm>
            <a:off x="9275862" y="1420813"/>
            <a:ext cx="2196417" cy="2155344"/>
          </a:xfrm>
          <a:custGeom>
            <a:avLst/>
            <a:gdLst>
              <a:gd name="T0" fmla="*/ 1691 w 1811"/>
              <a:gd name="T1" fmla="*/ 192 h 1777"/>
              <a:gd name="T2" fmla="*/ 907 w 1811"/>
              <a:gd name="T3" fmla="*/ 0 h 1777"/>
              <a:gd name="T4" fmla="*/ 330 w 1811"/>
              <a:gd name="T5" fmla="*/ 83 h 1777"/>
              <a:gd name="T6" fmla="*/ 120 w 1811"/>
              <a:gd name="T7" fmla="*/ 192 h 1777"/>
              <a:gd name="T8" fmla="*/ 0 w 1811"/>
              <a:gd name="T9" fmla="*/ 419 h 1777"/>
              <a:gd name="T10" fmla="*/ 0 w 1811"/>
              <a:gd name="T11" fmla="*/ 1306 h 1777"/>
              <a:gd name="T12" fmla="*/ 108 w 1811"/>
              <a:gd name="T13" fmla="*/ 1543 h 1777"/>
              <a:gd name="T14" fmla="*/ 907 w 1811"/>
              <a:gd name="T15" fmla="*/ 1777 h 1777"/>
              <a:gd name="T16" fmla="*/ 1150 w 1811"/>
              <a:gd name="T17" fmla="*/ 1762 h 1777"/>
              <a:gd name="T18" fmla="*/ 1700 w 1811"/>
              <a:gd name="T19" fmla="*/ 1547 h 1777"/>
              <a:gd name="T20" fmla="*/ 1703 w 1811"/>
              <a:gd name="T21" fmla="*/ 1547 h 1777"/>
              <a:gd name="T22" fmla="*/ 1811 w 1811"/>
              <a:gd name="T23" fmla="*/ 1310 h 1777"/>
              <a:gd name="T24" fmla="*/ 1811 w 1811"/>
              <a:gd name="T25" fmla="*/ 832 h 1777"/>
              <a:gd name="T26" fmla="*/ 1811 w 1811"/>
              <a:gd name="T27" fmla="*/ 832 h 1777"/>
              <a:gd name="T28" fmla="*/ 1811 w 1811"/>
              <a:gd name="T29" fmla="*/ 419 h 1777"/>
              <a:gd name="T30" fmla="*/ 1691 w 1811"/>
              <a:gd name="T31" fmla="*/ 192 h 1777"/>
              <a:gd name="T32" fmla="*/ 907 w 1811"/>
              <a:gd name="T33" fmla="*/ 167 h 1777"/>
              <a:gd name="T34" fmla="*/ 1646 w 1811"/>
              <a:gd name="T35" fmla="*/ 419 h 1777"/>
              <a:gd name="T36" fmla="*/ 907 w 1811"/>
              <a:gd name="T37" fmla="*/ 672 h 1777"/>
              <a:gd name="T38" fmla="*/ 167 w 1811"/>
              <a:gd name="T39" fmla="*/ 419 h 1777"/>
              <a:gd name="T40" fmla="*/ 907 w 1811"/>
              <a:gd name="T41" fmla="*/ 167 h 1777"/>
              <a:gd name="T42" fmla="*/ 167 w 1811"/>
              <a:gd name="T43" fmla="*/ 593 h 1777"/>
              <a:gd name="T44" fmla="*/ 232 w 1811"/>
              <a:gd name="T45" fmla="*/ 638 h 1777"/>
              <a:gd name="T46" fmla="*/ 907 w 1811"/>
              <a:gd name="T47" fmla="*/ 771 h 1777"/>
              <a:gd name="T48" fmla="*/ 1455 w 1811"/>
              <a:gd name="T49" fmla="*/ 692 h 1777"/>
              <a:gd name="T50" fmla="*/ 1641 w 1811"/>
              <a:gd name="T51" fmla="*/ 598 h 1777"/>
              <a:gd name="T52" fmla="*/ 1646 w 1811"/>
              <a:gd name="T53" fmla="*/ 593 h 1777"/>
              <a:gd name="T54" fmla="*/ 1646 w 1811"/>
              <a:gd name="T55" fmla="*/ 774 h 1777"/>
              <a:gd name="T56" fmla="*/ 1646 w 1811"/>
              <a:gd name="T57" fmla="*/ 822 h 1777"/>
              <a:gd name="T58" fmla="*/ 1245 w 1811"/>
              <a:gd name="T59" fmla="*/ 932 h 1777"/>
              <a:gd name="T60" fmla="*/ 901 w 1811"/>
              <a:gd name="T61" fmla="*/ 962 h 1777"/>
              <a:gd name="T62" fmla="*/ 167 w 1811"/>
              <a:gd name="T63" fmla="*/ 722 h 1777"/>
              <a:gd name="T64" fmla="*/ 167 w 1811"/>
              <a:gd name="T65" fmla="*/ 593 h 1777"/>
              <a:gd name="T66" fmla="*/ 167 w 1811"/>
              <a:gd name="T67" fmla="*/ 1049 h 1777"/>
              <a:gd name="T68" fmla="*/ 167 w 1811"/>
              <a:gd name="T69" fmla="*/ 884 h 1777"/>
              <a:gd name="T70" fmla="*/ 232 w 1811"/>
              <a:gd name="T71" fmla="*/ 929 h 1777"/>
              <a:gd name="T72" fmla="*/ 901 w 1811"/>
              <a:gd name="T73" fmla="*/ 1058 h 1777"/>
              <a:gd name="T74" fmla="*/ 1183 w 1811"/>
              <a:gd name="T75" fmla="*/ 1040 h 1777"/>
              <a:gd name="T76" fmla="*/ 1646 w 1811"/>
              <a:gd name="T77" fmla="*/ 934 h 1777"/>
              <a:gd name="T78" fmla="*/ 1646 w 1811"/>
              <a:gd name="T79" fmla="*/ 1138 h 1777"/>
              <a:gd name="T80" fmla="*/ 1159 w 1811"/>
              <a:gd name="T81" fmla="*/ 1252 h 1777"/>
              <a:gd name="T82" fmla="*/ 901 w 1811"/>
              <a:gd name="T83" fmla="*/ 1268 h 1777"/>
              <a:gd name="T84" fmla="*/ 167 w 1811"/>
              <a:gd name="T85" fmla="*/ 1053 h 1777"/>
              <a:gd name="T86" fmla="*/ 167 w 1811"/>
              <a:gd name="T87" fmla="*/ 1049 h 1777"/>
              <a:gd name="T88" fmla="*/ 907 w 1811"/>
              <a:gd name="T89" fmla="*/ 1611 h 1777"/>
              <a:gd name="T90" fmla="*/ 167 w 1811"/>
              <a:gd name="T91" fmla="*/ 1306 h 1777"/>
              <a:gd name="T92" fmla="*/ 167 w 1811"/>
              <a:gd name="T93" fmla="*/ 1196 h 1777"/>
              <a:gd name="T94" fmla="*/ 226 w 1811"/>
              <a:gd name="T95" fmla="*/ 1233 h 1777"/>
              <a:gd name="T96" fmla="*/ 901 w 1811"/>
              <a:gd name="T97" fmla="*/ 1365 h 1777"/>
              <a:gd name="T98" fmla="*/ 1157 w 1811"/>
              <a:gd name="T99" fmla="*/ 1350 h 1777"/>
              <a:gd name="T100" fmla="*/ 1646 w 1811"/>
              <a:gd name="T101" fmla="*/ 1241 h 1777"/>
              <a:gd name="T102" fmla="*/ 1646 w 1811"/>
              <a:gd name="T103" fmla="*/ 1394 h 1777"/>
              <a:gd name="T104" fmla="*/ 1517 w 1811"/>
              <a:gd name="T105" fmla="*/ 1510 h 1777"/>
              <a:gd name="T106" fmla="*/ 1153 w 1811"/>
              <a:gd name="T107" fmla="*/ 1594 h 1777"/>
              <a:gd name="T108" fmla="*/ 907 w 1811"/>
              <a:gd name="T109" fmla="*/ 1611 h 17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11" h="1777">
                <a:moveTo>
                  <a:pt x="1691" y="192"/>
                </a:moveTo>
                <a:cubicBezTo>
                  <a:pt x="1512" y="56"/>
                  <a:pt x="1237" y="5"/>
                  <a:pt x="907" y="0"/>
                </a:cubicBezTo>
                <a:cubicBezTo>
                  <a:pt x="686" y="0"/>
                  <a:pt x="486" y="30"/>
                  <a:pt x="330" y="83"/>
                </a:cubicBezTo>
                <a:cubicBezTo>
                  <a:pt x="250" y="111"/>
                  <a:pt x="181" y="143"/>
                  <a:pt x="120" y="192"/>
                </a:cubicBezTo>
                <a:cubicBezTo>
                  <a:pt x="61" y="237"/>
                  <a:pt x="0" y="315"/>
                  <a:pt x="0" y="419"/>
                </a:cubicBezTo>
                <a:cubicBezTo>
                  <a:pt x="0" y="1306"/>
                  <a:pt x="0" y="1306"/>
                  <a:pt x="0" y="1306"/>
                </a:cubicBezTo>
                <a:cubicBezTo>
                  <a:pt x="0" y="1405"/>
                  <a:pt x="49" y="1488"/>
                  <a:pt x="108" y="1543"/>
                </a:cubicBezTo>
                <a:cubicBezTo>
                  <a:pt x="286" y="1707"/>
                  <a:pt x="571" y="1772"/>
                  <a:pt x="907" y="1777"/>
                </a:cubicBezTo>
                <a:cubicBezTo>
                  <a:pt x="989" y="1777"/>
                  <a:pt x="1074" y="1772"/>
                  <a:pt x="1150" y="1762"/>
                </a:cubicBezTo>
                <a:cubicBezTo>
                  <a:pt x="1150" y="1762"/>
                  <a:pt x="1560" y="1688"/>
                  <a:pt x="1700" y="1547"/>
                </a:cubicBezTo>
                <a:cubicBezTo>
                  <a:pt x="1703" y="1547"/>
                  <a:pt x="1703" y="1547"/>
                  <a:pt x="1703" y="1547"/>
                </a:cubicBezTo>
                <a:cubicBezTo>
                  <a:pt x="1762" y="1492"/>
                  <a:pt x="1811" y="1409"/>
                  <a:pt x="1811" y="1310"/>
                </a:cubicBezTo>
                <a:cubicBezTo>
                  <a:pt x="1811" y="1310"/>
                  <a:pt x="1811" y="1310"/>
                  <a:pt x="1811" y="832"/>
                </a:cubicBezTo>
                <a:cubicBezTo>
                  <a:pt x="1811" y="832"/>
                  <a:pt x="1811" y="832"/>
                  <a:pt x="1811" y="832"/>
                </a:cubicBezTo>
                <a:cubicBezTo>
                  <a:pt x="1811" y="419"/>
                  <a:pt x="1811" y="419"/>
                  <a:pt x="1811" y="419"/>
                </a:cubicBezTo>
                <a:cubicBezTo>
                  <a:pt x="1811" y="315"/>
                  <a:pt x="1750" y="237"/>
                  <a:pt x="1691" y="192"/>
                </a:cubicBezTo>
                <a:close/>
                <a:moveTo>
                  <a:pt x="907" y="167"/>
                </a:moveTo>
                <a:cubicBezTo>
                  <a:pt x="1313" y="167"/>
                  <a:pt x="1646" y="280"/>
                  <a:pt x="1646" y="419"/>
                </a:cubicBezTo>
                <a:cubicBezTo>
                  <a:pt x="1646" y="559"/>
                  <a:pt x="1313" y="672"/>
                  <a:pt x="907" y="672"/>
                </a:cubicBezTo>
                <a:cubicBezTo>
                  <a:pt x="498" y="672"/>
                  <a:pt x="167" y="559"/>
                  <a:pt x="167" y="419"/>
                </a:cubicBezTo>
                <a:cubicBezTo>
                  <a:pt x="167" y="280"/>
                  <a:pt x="498" y="167"/>
                  <a:pt x="907" y="167"/>
                </a:cubicBezTo>
                <a:close/>
                <a:moveTo>
                  <a:pt x="167" y="593"/>
                </a:moveTo>
                <a:cubicBezTo>
                  <a:pt x="186" y="609"/>
                  <a:pt x="208" y="625"/>
                  <a:pt x="232" y="638"/>
                </a:cubicBezTo>
                <a:cubicBezTo>
                  <a:pt x="385" y="722"/>
                  <a:pt x="626" y="769"/>
                  <a:pt x="907" y="771"/>
                </a:cubicBezTo>
                <a:cubicBezTo>
                  <a:pt x="1117" y="771"/>
                  <a:pt x="1310" y="742"/>
                  <a:pt x="1455" y="692"/>
                </a:cubicBezTo>
                <a:cubicBezTo>
                  <a:pt x="1529" y="667"/>
                  <a:pt x="1590" y="636"/>
                  <a:pt x="1641" y="598"/>
                </a:cubicBezTo>
                <a:cubicBezTo>
                  <a:pt x="1642" y="596"/>
                  <a:pt x="1644" y="594"/>
                  <a:pt x="1646" y="593"/>
                </a:cubicBezTo>
                <a:cubicBezTo>
                  <a:pt x="1646" y="774"/>
                  <a:pt x="1646" y="774"/>
                  <a:pt x="1646" y="774"/>
                </a:cubicBezTo>
                <a:cubicBezTo>
                  <a:pt x="1646" y="822"/>
                  <a:pt x="1646" y="822"/>
                  <a:pt x="1646" y="822"/>
                </a:cubicBezTo>
                <a:cubicBezTo>
                  <a:pt x="1472" y="895"/>
                  <a:pt x="1245" y="932"/>
                  <a:pt x="1245" y="932"/>
                </a:cubicBezTo>
                <a:cubicBezTo>
                  <a:pt x="1143" y="950"/>
                  <a:pt x="1025" y="962"/>
                  <a:pt x="901" y="962"/>
                </a:cubicBezTo>
                <a:cubicBezTo>
                  <a:pt x="505" y="962"/>
                  <a:pt x="182" y="854"/>
                  <a:pt x="167" y="722"/>
                </a:cubicBezTo>
                <a:cubicBezTo>
                  <a:pt x="167" y="593"/>
                  <a:pt x="167" y="593"/>
                  <a:pt x="167" y="593"/>
                </a:cubicBezTo>
                <a:close/>
                <a:moveTo>
                  <a:pt x="167" y="1049"/>
                </a:moveTo>
                <a:cubicBezTo>
                  <a:pt x="167" y="940"/>
                  <a:pt x="167" y="899"/>
                  <a:pt x="167" y="884"/>
                </a:cubicBezTo>
                <a:cubicBezTo>
                  <a:pt x="187" y="901"/>
                  <a:pt x="209" y="914"/>
                  <a:pt x="232" y="929"/>
                </a:cubicBezTo>
                <a:cubicBezTo>
                  <a:pt x="385" y="1012"/>
                  <a:pt x="625" y="1058"/>
                  <a:pt x="901" y="1058"/>
                </a:cubicBezTo>
                <a:cubicBezTo>
                  <a:pt x="1000" y="1058"/>
                  <a:pt x="1096" y="1048"/>
                  <a:pt x="1183" y="1040"/>
                </a:cubicBezTo>
                <a:cubicBezTo>
                  <a:pt x="1381" y="1022"/>
                  <a:pt x="1569" y="961"/>
                  <a:pt x="1646" y="934"/>
                </a:cubicBezTo>
                <a:cubicBezTo>
                  <a:pt x="1646" y="1138"/>
                  <a:pt x="1646" y="1138"/>
                  <a:pt x="1646" y="1138"/>
                </a:cubicBezTo>
                <a:cubicBezTo>
                  <a:pt x="1283" y="1244"/>
                  <a:pt x="1159" y="1252"/>
                  <a:pt x="1159" y="1252"/>
                </a:cubicBezTo>
                <a:cubicBezTo>
                  <a:pt x="1079" y="1262"/>
                  <a:pt x="991" y="1268"/>
                  <a:pt x="901" y="1268"/>
                </a:cubicBezTo>
                <a:cubicBezTo>
                  <a:pt x="527" y="1268"/>
                  <a:pt x="218" y="1174"/>
                  <a:pt x="167" y="1053"/>
                </a:cubicBezTo>
                <a:cubicBezTo>
                  <a:pt x="167" y="1049"/>
                  <a:pt x="167" y="1049"/>
                  <a:pt x="167" y="1049"/>
                </a:cubicBezTo>
                <a:close/>
                <a:moveTo>
                  <a:pt x="907" y="1611"/>
                </a:moveTo>
                <a:cubicBezTo>
                  <a:pt x="498" y="1611"/>
                  <a:pt x="167" y="1474"/>
                  <a:pt x="167" y="1306"/>
                </a:cubicBezTo>
                <a:cubicBezTo>
                  <a:pt x="167" y="1262"/>
                  <a:pt x="167" y="1226"/>
                  <a:pt x="167" y="1196"/>
                </a:cubicBezTo>
                <a:cubicBezTo>
                  <a:pt x="186" y="1210"/>
                  <a:pt x="205" y="1221"/>
                  <a:pt x="226" y="1233"/>
                </a:cubicBezTo>
                <a:cubicBezTo>
                  <a:pt x="378" y="1318"/>
                  <a:pt x="622" y="1365"/>
                  <a:pt x="901" y="1365"/>
                </a:cubicBezTo>
                <a:cubicBezTo>
                  <a:pt x="991" y="1365"/>
                  <a:pt x="1076" y="1359"/>
                  <a:pt x="1157" y="1350"/>
                </a:cubicBezTo>
                <a:cubicBezTo>
                  <a:pt x="1346" y="1327"/>
                  <a:pt x="1544" y="1272"/>
                  <a:pt x="1646" y="1241"/>
                </a:cubicBezTo>
                <a:cubicBezTo>
                  <a:pt x="1646" y="1394"/>
                  <a:pt x="1646" y="1394"/>
                  <a:pt x="1646" y="1394"/>
                </a:cubicBezTo>
                <a:cubicBezTo>
                  <a:pt x="1636" y="1419"/>
                  <a:pt x="1607" y="1462"/>
                  <a:pt x="1517" y="1510"/>
                </a:cubicBezTo>
                <a:cubicBezTo>
                  <a:pt x="1291" y="1579"/>
                  <a:pt x="1153" y="1594"/>
                  <a:pt x="1153" y="1594"/>
                </a:cubicBezTo>
                <a:cubicBezTo>
                  <a:pt x="1077" y="1606"/>
                  <a:pt x="991" y="1611"/>
                  <a:pt x="907" y="1611"/>
                </a:cubicBezTo>
                <a:close/>
              </a:path>
            </a:pathLst>
          </a:custGeom>
          <a:solidFill>
            <a:srgbClr val="FFFFFF"/>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2302" tIns="41151" rIns="82302" bIns="41151" numCol="1" rtlCol="0" anchor="ctr" anchorCtr="0" compatLnSpc="1">
            <a:prstTxWarp prst="textNoShape">
              <a:avLst/>
            </a:prstTxWarp>
          </a:bodyPr>
          <a:lstStyle/>
          <a:p>
            <a:pPr defTabSz="740740"/>
            <a:endParaRPr lang="en-US" spc="-122">
              <a:solidFill>
                <a:schemeClr val="tx1">
                  <a:lumMod val="50000"/>
                </a:schemeClr>
              </a:solidFill>
              <a:latin typeface="Segoe Light" pitchFamily="34" charset="0"/>
            </a:endParaRPr>
          </a:p>
        </p:txBody>
      </p:sp>
    </p:spTree>
    <p:extLst>
      <p:ext uri="{BB962C8B-B14F-4D97-AF65-F5344CB8AC3E}">
        <p14:creationId xmlns:p14="http://schemas.microsoft.com/office/powerpoint/2010/main" val="1108577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25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ext uri="{D42A27DB-BD31-4B8C-83A1-F6EECF244321}">
                <p14:modId xmlns:p14="http://schemas.microsoft.com/office/powerpoint/2010/main" val="3019174690"/>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30806"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0" y="0"/>
                        <a:ext cx="158750" cy="158750"/>
                      </a:xfrm>
                      <a:prstGeom prst="rect">
                        <a:avLst/>
                      </a:prstGeom>
                    </p:spPr>
                  </p:pic>
                </p:oleObj>
              </mc:Fallback>
            </mc:AlternateContent>
          </a:graphicData>
        </a:graphic>
      </p:graphicFrame>
      <p:sp>
        <p:nvSpPr>
          <p:cNvPr id="4" name="Title 3"/>
          <p:cNvSpPr>
            <a:spLocks noGrp="1"/>
          </p:cNvSpPr>
          <p:nvPr>
            <p:ph type="ctrTitle"/>
            <p:custDataLst>
              <p:tags r:id="rId3"/>
            </p:custDataLst>
          </p:nvPr>
        </p:nvSpPr>
        <p:spPr>
          <a:xfrm>
            <a:off x="1889125" y="1447800"/>
            <a:ext cx="5107098" cy="1523494"/>
          </a:xfrm>
        </p:spPr>
        <p:txBody>
          <a:bodyPr/>
          <a:lstStyle/>
          <a:p>
            <a:r>
              <a:rPr lang="en-US" dirty="0" smtClean="0"/>
              <a:t>Creating New Sites</a:t>
            </a:r>
            <a:endParaRPr lang="en-US" dirty="0"/>
          </a:p>
        </p:txBody>
      </p:sp>
      <p:sp>
        <p:nvSpPr>
          <p:cNvPr id="7" name="Subtitle 6"/>
          <p:cNvSpPr>
            <a:spLocks noGrp="1"/>
          </p:cNvSpPr>
          <p:nvPr>
            <p:ph type="subTitle" idx="1"/>
          </p:nvPr>
        </p:nvSpPr>
        <p:spPr>
          <a:xfrm>
            <a:off x="1889124" y="5630472"/>
            <a:ext cx="6106560" cy="461665"/>
          </a:xfrm>
        </p:spPr>
        <p:txBody>
          <a:bodyPr/>
          <a:lstStyle/>
          <a:p>
            <a:r>
              <a:rPr lang="en-US" dirty="0" smtClean="0"/>
              <a:t>Using </a:t>
            </a:r>
            <a:r>
              <a:rPr lang="en-US" dirty="0" err="1" smtClean="0"/>
              <a:t>WebMatrix</a:t>
            </a:r>
            <a:r>
              <a:rPr lang="en-US" dirty="0" smtClean="0"/>
              <a:t> Templates</a:t>
            </a:r>
            <a:endParaRPr lang="en-US" dirty="0"/>
          </a:p>
        </p:txBody>
      </p:sp>
      <p:sp>
        <p:nvSpPr>
          <p:cNvPr id="6" name="Text Placeholder 5"/>
          <p:cNvSpPr>
            <a:spLocks noGrp="1"/>
          </p:cNvSpPr>
          <p:nvPr>
            <p:ph type="body" sz="quarter" idx="10"/>
          </p:nvPr>
        </p:nvSpPr>
        <p:spPr/>
        <p:txBody>
          <a:bodyPr/>
          <a:lstStyle/>
          <a:p>
            <a:r>
              <a:rPr lang="en-US" smtClean="0"/>
              <a:t>demo</a:t>
            </a:r>
            <a:endParaRPr lang="en-US" dirty="0"/>
          </a:p>
        </p:txBody>
      </p:sp>
    </p:spTree>
    <p:extLst>
      <p:ext uri="{BB962C8B-B14F-4D97-AF65-F5344CB8AC3E}">
        <p14:creationId xmlns:p14="http://schemas.microsoft.com/office/powerpoint/2010/main" val="319233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26"/>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z8wvpVT650CuEZCub0M4QQ"/>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potS1hKZWk2IA3lF7vlk2g"/>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z8wvpVT650CuEZCub0M4QQ"/>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pKrD95805lkyLQO9pM3_REQ"/>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ynU8WQDMZkeEmlMRuDGijQ"/>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6nKz.PWryUeu7CaDkJE7hw"/>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potS1hKZWk2IA3lF7vlk2g"/>
</p:tagLst>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2.xml><?xml version="1.0" encoding="utf-8"?>
<a:theme xmlns:a="http://schemas.openxmlformats.org/drawingml/2006/main" name="White with Consolas font for code slides">
  <a:themeElements>
    <a:clrScheme name="Custom 12">
      <a:dk1>
        <a:srgbClr val="292929"/>
      </a:dk1>
      <a:lt1>
        <a:srgbClr val="FFFFFF"/>
      </a:lt1>
      <a:dk2>
        <a:srgbClr val="5F5F5F"/>
      </a:dk2>
      <a:lt2>
        <a:srgbClr val="DDDDDD"/>
      </a:lt2>
      <a:accent1>
        <a:srgbClr val="FFBE00"/>
      </a:accent1>
      <a:accent2>
        <a:srgbClr val="00AEEF"/>
      </a:accent2>
      <a:accent3>
        <a:srgbClr val="910091"/>
      </a:accent3>
      <a:accent4>
        <a:srgbClr val="00A600"/>
      </a:accent4>
      <a:accent5>
        <a:srgbClr val="FF0000"/>
      </a:accent5>
      <a:accent6>
        <a:srgbClr val="0071BC"/>
      </a:accent6>
      <a:hlink>
        <a:srgbClr val="0000A6"/>
      </a:hlink>
      <a:folHlink>
        <a:srgbClr val="0071BC"/>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dirty="0" err="1" smtClean="0">
            <a:gradFill>
              <a:gsLst>
                <a:gs pos="417">
                  <a:srgbClr val="000000"/>
                </a:gs>
                <a:gs pos="100000">
                  <a:srgbClr val="000000"/>
                </a:gs>
              </a:gsLst>
              <a:lin ang="5400000" scaled="0"/>
            </a:gradFill>
          </a:defRPr>
        </a:defPPr>
      </a:lst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KeywordTaxHTField xmlns="230e9df3-be65-4c73-a93b-d1236ebd677e">
      <Terms xmlns="http://schemas.microsoft.com/office/infopath/2007/PartnerControls"/>
    </TaxKeywordTaxHTField>
    <TaxCatchAll xmlns="230e9df3-be65-4c73-a93b-d1236ebd677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CA05B43BE68FE54B90DD26FDFB72BB05" ma:contentTypeVersion="0" ma:contentTypeDescription="Create a new document." ma:contentTypeScope="" ma:versionID="6df1bece345c1749bd9b91e82fa4a03a">
  <xsd:schema xmlns:xsd="http://www.w3.org/2001/XMLSchema" xmlns:xs="http://www.w3.org/2001/XMLSchema" xmlns:p="http://schemas.microsoft.com/office/2006/metadata/properties" xmlns:ns2="230e9df3-be65-4c73-a93b-d1236ebd677e" targetNamespace="http://schemas.microsoft.com/office/2006/metadata/properties" ma:root="true" ma:fieldsID="e317b0b832c9845d3aae3abd1bb0954e" ns2:_="">
    <xsd:import namespace="230e9df3-be65-4c73-a93b-d1236ebd677e"/>
    <xsd:element name="properties">
      <xsd:complexType>
        <xsd:sequence>
          <xsd:element name="documentManagement">
            <xsd:complexType>
              <xsd:all>
                <xsd:element ref="ns2:TaxKeywordTaxHTField" minOccurs="0"/>
                <xsd:element ref="ns2:TaxCatchAll" minOccurs="0"/>
                <xsd:element ref="ns2:TaxCatchAllLabe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KeywordTaxHTField" ma:index="8"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element name="TaxCatchAll" ma:index="9" nillable="true" ma:displayName="Taxonomy Catch All Column" ma:hidden="true" ma:list="{24ccdd3d-8ee2-4326-a025-466a9d1bc8a2}" ma:internalName="TaxCatchAll" ma:showField="CatchAllData" ma:web="a6005bf8-687e-4195-b520-3fb25bf0cb8a">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hidden="true" ma:list="{24ccdd3d-8ee2-4326-a025-466a9d1bc8a2}" ma:internalName="TaxCatchAllLabel" ma:readOnly="true" ma:showField="CatchAllDataLabel" ma:web="a6005bf8-687e-4195-b520-3fb25bf0cb8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9B2F97D-0457-4986-9734-D03EB073C5EA}">
  <ds:schemaRefs>
    <ds:schemaRef ds:uri="http://schemas.microsoft.com/office/2006/documentManagement/types"/>
    <ds:schemaRef ds:uri="http://purl.org/dc/terms/"/>
    <ds:schemaRef ds:uri="http://purl.org/dc/dcmitype/"/>
    <ds:schemaRef ds:uri="http://schemas.openxmlformats.org/package/2006/metadata/core-properties"/>
    <ds:schemaRef ds:uri="http://purl.org/dc/elements/1.1/"/>
    <ds:schemaRef ds:uri="http://schemas.microsoft.com/office/infopath/2007/PartnerControls"/>
    <ds:schemaRef ds:uri="230e9df3-be65-4c73-a93b-d1236ebd677e"/>
    <ds:schemaRef ds:uri="http://schemas.microsoft.com/office/2006/metadata/properties"/>
    <ds:schemaRef ds:uri="http://www.w3.org/XML/1998/namespace"/>
  </ds:schemaRefs>
</ds:datastoreItem>
</file>

<file path=customXml/itemProps2.xml><?xml version="1.0" encoding="utf-8"?>
<ds:datastoreItem xmlns:ds="http://schemas.openxmlformats.org/officeDocument/2006/customXml" ds:itemID="{B882D8D6-9D38-4159-A398-AAC3689D3D7C}">
  <ds:schemaRefs>
    <ds:schemaRef ds:uri="http://schemas.microsoft.com/sharepoint/v3/contenttype/forms"/>
  </ds:schemaRefs>
</ds:datastoreItem>
</file>

<file path=customXml/itemProps3.xml><?xml version="1.0" encoding="utf-8"?>
<ds:datastoreItem xmlns:ds="http://schemas.openxmlformats.org/officeDocument/2006/customXml" ds:itemID="{8F590144-748D-417B-8B69-088F107B0F9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3345</TotalTime>
  <Words>4567</Words>
  <Application>Microsoft Office PowerPoint</Application>
  <PresentationFormat>Custom</PresentationFormat>
  <Paragraphs>655</Paragraphs>
  <Slides>46</Slides>
  <Notes>41</Notes>
  <HiddenSlides>0</HiddenSlides>
  <MMClips>0</MMClips>
  <ScaleCrop>false</ScaleCrop>
  <HeadingPairs>
    <vt:vector size="8" baseType="variant">
      <vt:variant>
        <vt:lpstr>Fonts Used</vt:lpstr>
      </vt:variant>
      <vt:variant>
        <vt:i4>7</vt:i4>
      </vt:variant>
      <vt:variant>
        <vt:lpstr>Theme</vt:lpstr>
      </vt:variant>
      <vt:variant>
        <vt:i4>2</vt:i4>
      </vt:variant>
      <vt:variant>
        <vt:lpstr>Embedded OLE Servers</vt:lpstr>
      </vt:variant>
      <vt:variant>
        <vt:i4>1</vt:i4>
      </vt:variant>
      <vt:variant>
        <vt:lpstr>Slide Titles</vt:lpstr>
      </vt:variant>
      <vt:variant>
        <vt:i4>46</vt:i4>
      </vt:variant>
    </vt:vector>
  </HeadingPairs>
  <TitlesOfParts>
    <vt:vector size="56" baseType="lpstr">
      <vt:lpstr>Arial</vt:lpstr>
      <vt:lpstr>Calibri</vt:lpstr>
      <vt:lpstr>Segoe UI Light</vt:lpstr>
      <vt:lpstr>Segoe UI</vt:lpstr>
      <vt:lpstr>Consolas</vt:lpstr>
      <vt:lpstr>Segoe Light</vt:lpstr>
      <vt:lpstr>Courier New</vt:lpstr>
      <vt:lpstr>MS1444_Windows Azure Template 16x9_r08b</vt:lpstr>
      <vt:lpstr>White with Consolas font for code slides</vt:lpstr>
      <vt:lpstr>think-cell Slide</vt:lpstr>
      <vt:lpstr>WebCamps Online</vt:lpstr>
      <vt:lpstr>Top 10 Things You Didn’t Know about WebMatrix 2</vt:lpstr>
      <vt:lpstr>Agenda </vt:lpstr>
      <vt:lpstr>WebCamps Online</vt:lpstr>
      <vt:lpstr>PowerPoint Presentation</vt:lpstr>
      <vt:lpstr>WebMatrix Gives You Options</vt:lpstr>
      <vt:lpstr>Code Completion</vt:lpstr>
      <vt:lpstr>What About Data?</vt:lpstr>
      <vt:lpstr>Creating New Sites</vt:lpstr>
      <vt:lpstr>PowerPoint Presentation</vt:lpstr>
      <vt:lpstr>Introducing Razor</vt:lpstr>
      <vt:lpstr>Razor is a Cut Above the Rest</vt:lpstr>
      <vt:lpstr>Move From Code to Markup Easily with Razor</vt:lpstr>
      <vt:lpstr>Commenting in Razor</vt:lpstr>
      <vt:lpstr>Razor Syntax</vt:lpstr>
      <vt:lpstr>Database</vt:lpstr>
      <vt:lpstr>Database Access</vt:lpstr>
      <vt:lpstr>Display Your Data Easily with WebGrid</vt:lpstr>
      <vt:lpstr>Layouts Make Organizing Your Pages Easier</vt:lpstr>
      <vt:lpstr>Layout Syntax</vt:lpstr>
      <vt:lpstr>Use Sections to Organize Your Pages</vt:lpstr>
      <vt:lpstr>Use RenderPage to Organize Pages That Don’t Change</vt:lpstr>
      <vt:lpstr>Layouts</vt:lpstr>
      <vt:lpstr>What Are Themes?</vt:lpstr>
      <vt:lpstr>Using Themes</vt:lpstr>
      <vt:lpstr>Using Themes with Stylesheets</vt:lpstr>
      <vt:lpstr>Themes</vt:lpstr>
      <vt:lpstr>What Are Helpers?</vt:lpstr>
      <vt:lpstr>Helpers Fit Into Two Categories</vt:lpstr>
      <vt:lpstr>Adding Helpers to Your Website</vt:lpstr>
      <vt:lpstr>Installing Helpers Using Package Manager</vt:lpstr>
      <vt:lpstr>Make Your Website Social</vt:lpstr>
      <vt:lpstr>Helpers</vt:lpstr>
      <vt:lpstr>What is Membership?</vt:lpstr>
      <vt:lpstr>Setting Up Membership</vt:lpstr>
      <vt:lpstr>Templates with Membership</vt:lpstr>
      <vt:lpstr>Controlling Access to Pages</vt:lpstr>
      <vt:lpstr>Routing</vt:lpstr>
      <vt:lpstr>Why Build Helpers?</vt:lpstr>
      <vt:lpstr>Build a Helper: The 3 Approaches</vt:lpstr>
      <vt:lpstr>Building Helpers – Inline Syntax</vt:lpstr>
      <vt:lpstr>Building Helpers – Inline Syntax</vt:lpstr>
      <vt:lpstr>Building Helpers – Inline Syntax</vt:lpstr>
      <vt:lpstr>Building Helpers</vt:lpstr>
      <vt:lpstr>Get This Content, and More</vt:lpstr>
      <vt:lpstr>PowerPoint Presentation</vt:lpstr>
    </vt:vector>
  </TitlesOfParts>
  <Company>Artitudes Design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Windows Azure Overview</dc:title>
  <dc:subject>Windows Azure</dc:subject>
  <dc:creator>Artitudes Design</dc:creator>
  <cp:lastModifiedBy>Brady Gaster</cp:lastModifiedBy>
  <cp:revision>319</cp:revision>
  <cp:lastPrinted>2011-10-11T14:25:22Z</cp:lastPrinted>
  <dcterms:created xsi:type="dcterms:W3CDTF">2011-03-29T16:07:22Z</dcterms:created>
  <dcterms:modified xsi:type="dcterms:W3CDTF">2012-04-26T20:32:00Z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0x010100CA05B43BE68FE54B90DD26FDFB72BB05</vt:lpwstr>
  </property>
</Properties>
</file>